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7" r:id="rId3"/>
  </p:sldMasterIdLst>
  <p:notesMasterIdLst>
    <p:notesMasterId r:id="rId59"/>
  </p:notesMasterIdLst>
  <p:handoutMasterIdLst>
    <p:handoutMasterId r:id="rId60"/>
  </p:handoutMasterIdLst>
  <p:sldIdLst>
    <p:sldId id="445" r:id="rId4"/>
    <p:sldId id="703" r:id="rId5"/>
    <p:sldId id="704" r:id="rId6"/>
    <p:sldId id="705" r:id="rId7"/>
    <p:sldId id="730" r:id="rId8"/>
    <p:sldId id="706" r:id="rId9"/>
    <p:sldId id="707" r:id="rId10"/>
    <p:sldId id="708" r:id="rId11"/>
    <p:sldId id="709" r:id="rId12"/>
    <p:sldId id="710" r:id="rId13"/>
    <p:sldId id="711" r:id="rId14"/>
    <p:sldId id="712" r:id="rId15"/>
    <p:sldId id="713" r:id="rId16"/>
    <p:sldId id="714" r:id="rId17"/>
    <p:sldId id="715" r:id="rId18"/>
    <p:sldId id="716" r:id="rId19"/>
    <p:sldId id="717" r:id="rId20"/>
    <p:sldId id="718" r:id="rId21"/>
    <p:sldId id="719" r:id="rId22"/>
    <p:sldId id="720" r:id="rId23"/>
    <p:sldId id="721" r:id="rId24"/>
    <p:sldId id="722" r:id="rId25"/>
    <p:sldId id="723" r:id="rId26"/>
    <p:sldId id="724" r:id="rId27"/>
    <p:sldId id="725" r:id="rId28"/>
    <p:sldId id="726" r:id="rId29"/>
    <p:sldId id="727" r:id="rId30"/>
    <p:sldId id="728" r:id="rId31"/>
    <p:sldId id="731" r:id="rId32"/>
    <p:sldId id="732" r:id="rId33"/>
    <p:sldId id="733" r:id="rId34"/>
    <p:sldId id="734" r:id="rId35"/>
    <p:sldId id="735" r:id="rId36"/>
    <p:sldId id="736" r:id="rId37"/>
    <p:sldId id="737" r:id="rId38"/>
    <p:sldId id="738" r:id="rId39"/>
    <p:sldId id="739" r:id="rId40"/>
    <p:sldId id="740" r:id="rId41"/>
    <p:sldId id="741" r:id="rId42"/>
    <p:sldId id="742" r:id="rId43"/>
    <p:sldId id="743" r:id="rId44"/>
    <p:sldId id="744" r:id="rId45"/>
    <p:sldId id="745" r:id="rId46"/>
    <p:sldId id="746" r:id="rId47"/>
    <p:sldId id="747" r:id="rId48"/>
    <p:sldId id="748" r:id="rId49"/>
    <p:sldId id="749" r:id="rId50"/>
    <p:sldId id="750" r:id="rId51"/>
    <p:sldId id="751" r:id="rId52"/>
    <p:sldId id="752" r:id="rId53"/>
    <p:sldId id="753" r:id="rId54"/>
    <p:sldId id="754" r:id="rId55"/>
    <p:sldId id="755" r:id="rId56"/>
    <p:sldId id="756" r:id="rId57"/>
    <p:sldId id="757"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鹏飞" initials="吴" lastIdx="1" clrIdx="0">
    <p:extLst>
      <p:ext uri="{19B8F6BF-5375-455C-9EA6-DF929625EA0E}">
        <p15:presenceInfo xmlns:p15="http://schemas.microsoft.com/office/powerpoint/2012/main" userId="b708544a9a37d9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893"/>
    <a:srgbClr val="000000"/>
    <a:srgbClr val="FF40FF"/>
    <a:srgbClr val="92D050"/>
    <a:srgbClr val="0432FF"/>
    <a:srgbClr val="0070C0"/>
    <a:srgbClr val="2D3AFF"/>
    <a:srgbClr val="73FB79"/>
    <a:srgbClr val="FFC000"/>
    <a:srgbClr val="2764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9" autoAdjust="0"/>
    <p:restoredTop sz="71588"/>
  </p:normalViewPr>
  <p:slideViewPr>
    <p:cSldViewPr snapToGrid="0" snapToObjects="1">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commentAuthors" Target="commentAuthor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1DC918-D5AF-47D4-A0E1-0F6E36D2B398}" type="datetimeFigureOut">
              <a:rPr lang="zh-CN" altLang="en-US" smtClean="0"/>
              <a:t>2021/5/6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A9E4A-35BD-4C19-B517-40C0E652C88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88DBF-287A-4B07-8150-A1306642B532}"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F9155-6E7B-4459-9A3D-B60496DBBC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CF9155-6E7B-4459-9A3D-B60496DBBCCA}" type="slidenum">
              <a:rPr lang="zh-CN" altLang="en-US" smtClean="0"/>
              <a:t>1</a:t>
            </a:fld>
            <a:endParaRPr lang="zh-CN" altLang="en-US"/>
          </a:p>
        </p:txBody>
      </p:sp>
    </p:spTree>
    <p:extLst>
      <p:ext uri="{BB962C8B-B14F-4D97-AF65-F5344CB8AC3E}">
        <p14:creationId xmlns:p14="http://schemas.microsoft.com/office/powerpoint/2010/main" val="3131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4" Type="http://schemas.microsoft.com/office/2007/relationships/hdphoto" Target="../media/hdphoto3.wdp"/></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淡蓝">
    <p:spTree>
      <p:nvGrpSpPr>
        <p:cNvPr id="1" name=""/>
        <p:cNvGrpSpPr/>
        <p:nvPr/>
      </p:nvGrpSpPr>
      <p:grpSpPr>
        <a:xfrm>
          <a:off x="0" y="0"/>
          <a:ext cx="0" cy="0"/>
          <a:chOff x="0" y="0"/>
          <a:chExt cx="0" cy="0"/>
        </a:xfrm>
      </p:grpSpPr>
      <p:sp>
        <p:nvSpPr>
          <p:cNvPr id="12" name="日期占位符 11"/>
          <p:cNvSpPr>
            <a:spLocks noGrp="1"/>
          </p:cNvSpPr>
          <p:nvPr>
            <p:ph type="dt" sz="half" idx="10"/>
          </p:nvPr>
        </p:nvSpPr>
        <p:spPr/>
        <p:txBody>
          <a:bodyPr/>
          <a:lstStyle/>
          <a:p>
            <a:pPr>
              <a:defRPr/>
            </a:pPr>
            <a:fld id="{ABD4AC4A-DF3C-4DC5-BD05-AB579ECF9A78}" type="datetime1">
              <a:rPr lang="zh-CN" altLang="en-US" smtClean="0"/>
              <a:t>2021/5/6</a:t>
            </a:fld>
            <a:endParaRPr lang="zh-CN" altLang="en-US"/>
          </a:p>
        </p:txBody>
      </p:sp>
      <p:sp>
        <p:nvSpPr>
          <p:cNvPr id="13" name="灯片编号占位符 12"/>
          <p:cNvSpPr>
            <a:spLocks noGrp="1"/>
          </p:cNvSpPr>
          <p:nvPr>
            <p:ph type="sldNum" sz="quarter" idx="11"/>
          </p:nvPr>
        </p:nvSpPr>
        <p:spPr>
          <a:xfrm>
            <a:off x="9347243" y="6500835"/>
            <a:ext cx="2844800" cy="428628"/>
          </a:xfrm>
        </p:spPr>
        <p:txBody>
          <a:bodyPr/>
          <a:lstStyle>
            <a:lvl1pPr>
              <a:defRPr sz="1500" baseline="0"/>
            </a:lvl1pPr>
          </a:lstStyle>
          <a:p>
            <a:pPr>
              <a:defRPr/>
            </a:pPr>
            <a:fld id="{F34F209F-7364-4BEE-B0C4-76D6E8CB9558}" type="slidenum">
              <a:rPr lang="zh-CN" altLang="en-US" smtClean="0"/>
              <a:t>‹#›</a:t>
            </a:fld>
            <a:endParaRPr lang="zh-CN" altLang="en-US" dirty="0"/>
          </a:p>
        </p:txBody>
      </p:sp>
      <p:sp>
        <p:nvSpPr>
          <p:cNvPr id="14" name="页脚占位符 13"/>
          <p:cNvSpPr>
            <a:spLocks noGrp="1"/>
          </p:cNvSpPr>
          <p:nvPr>
            <p:ph type="ftr" sz="quarter" idx="12"/>
          </p:nvPr>
        </p:nvSpPr>
        <p:spPr/>
        <p:txBody>
          <a:bodyPr/>
          <a:lstStyle/>
          <a:p>
            <a:pPr>
              <a:defRPr/>
            </a:pP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39" y="332656"/>
            <a:ext cx="7694645" cy="706090"/>
          </a:xfrm>
        </p:spPr>
        <p:txBody>
          <a:bodyPr>
            <a:normAutofit/>
          </a:bodyPr>
          <a:lstStyle>
            <a:lvl1pPr>
              <a:defRPr sz="3200" b="1">
                <a:ln w="15875">
                  <a:noFill/>
                </a:ln>
                <a:solidFill>
                  <a:srgbClr val="FFC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灯片编号占位符 5"/>
          <p:cNvSpPr>
            <a:spLocks noGrp="1"/>
          </p:cNvSpPr>
          <p:nvPr>
            <p:ph type="sldNum" sz="quarter" idx="10"/>
          </p:nvPr>
        </p:nvSpPr>
        <p:spPr>
          <a:xfrm>
            <a:off x="9347200" y="6453189"/>
            <a:ext cx="2844800" cy="365125"/>
          </a:xfrm>
        </p:spPr>
        <p:txBody>
          <a:bodyPr/>
          <a:lstStyle>
            <a:lvl1pPr>
              <a:defRPr sz="1600" smtClean="0"/>
            </a:lvl1pPr>
          </a:lstStyle>
          <a:p>
            <a:pPr>
              <a:defRPr/>
            </a:pPr>
            <a:fld id="{8174CDF2-99C3-4911-A684-C83D1DF71E9B}"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2F2F2"/>
        </a:solidFill>
        <a:effectLst/>
      </p:bgPr>
    </p:bg>
    <p:spTree>
      <p:nvGrpSpPr>
        <p:cNvPr id="1" name=""/>
        <p:cNvGrpSpPr/>
        <p:nvPr/>
      </p:nvGrpSpPr>
      <p:grpSpPr>
        <a:xfrm>
          <a:off x="0" y="0"/>
          <a:ext cx="0" cy="0"/>
          <a:chOff x="0" y="0"/>
          <a:chExt cx="0" cy="0"/>
        </a:xfrm>
      </p:grpSpPr>
      <p:sp>
        <p:nvSpPr>
          <p:cNvPr id="8" name="任意多边形 7"/>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0795758" y="6458677"/>
            <a:ext cx="1579756" cy="209725"/>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10927454" y="6458679"/>
            <a:ext cx="1534478" cy="59568"/>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4"/>
          </p:nvPr>
        </p:nvSpPr>
        <p:spPr>
          <a:xfrm>
            <a:off x="10448698" y="6374268"/>
            <a:ext cx="468520"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1"/>
            <a:ext cx="12192000" cy="36156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52" name="Picture 4" descr="http://cs.njupt.edu.cn/_upload/tpl/02/9d/669/template669/img/top.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615655"/>
            <a:ext cx="12192000" cy="3242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空白">
    <p:bg>
      <p:bgPr>
        <a:blipFill>
          <a:blip r:embed="rId2" cstate="email"/>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5_空白">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email">
            <a:duotone>
              <a:prstClr val="black"/>
              <a:srgbClr val="00B0F0">
                <a:tint val="45000"/>
                <a:satMod val="400000"/>
              </a:srgbClr>
            </a:duotone>
            <a:extLst>
              <a:ext uri="{BEBA8EAE-BF5A-486C-A8C5-ECC9F3942E4B}">
                <a14:imgProps xmlns:a14="http://schemas.microsoft.com/office/drawing/2010/main">
                  <a14:imgLayer r:embed="rId4">
                    <a14:imgEffect>
                      <a14:brightnessContrast bright="20000" contrast="40000"/>
                    </a14:imgEffect>
                    <a14:imgEffect>
                      <a14:saturation sat="400000"/>
                    </a14:imgEffect>
                  </a14:imgLayer>
                </a14:imgProps>
              </a:ext>
            </a:extLst>
          </a:blip>
          <a:stretch>
            <a:fillRect/>
          </a:stretch>
        </p:blipFill>
        <p:spPr>
          <a:xfrm>
            <a:off x="1147" y="1719"/>
            <a:ext cx="12192767" cy="685628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tile tx="0" ty="336550" sx="100000" sy="100000" flip="xy"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2"/>
            <a:ext cx="1219200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6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3" cstate="screen"/>
          <a:srcRect/>
          <a:stretch>
            <a:fillRect/>
          </a:stretch>
        </p:blipFill>
        <p:spPr>
          <a:xfrm>
            <a:off x="0" y="337279"/>
            <a:ext cx="12192000" cy="6520721"/>
          </a:xfrm>
          <a:prstGeom prst="rect">
            <a:avLst/>
          </a:prstGeom>
        </p:spPr>
      </p:pic>
      <p:sp>
        <p:nvSpPr>
          <p:cNvPr id="8" name="等腰三角形 7"/>
          <p:cNvSpPr/>
          <p:nvPr userDrawn="1"/>
        </p:nvSpPr>
        <p:spPr>
          <a:xfrm rot="10800000">
            <a:off x="-312295" y="2753339"/>
            <a:ext cx="12816590" cy="135917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等腰三角形 1"/>
          <p:cNvSpPr/>
          <p:nvPr userDrawn="1"/>
        </p:nvSpPr>
        <p:spPr>
          <a:xfrm rot="10800000">
            <a:off x="0" y="2803524"/>
            <a:ext cx="12192000" cy="117928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userDrawn="1"/>
        </p:nvSpPr>
        <p:spPr>
          <a:xfrm>
            <a:off x="0" y="-1"/>
            <a:ext cx="12192000" cy="28035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6" name="任意多边形 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平行四边形 8"/>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a:off x="0" y="243281"/>
            <a:ext cx="1508915" cy="687897"/>
          </a:xfrm>
          <a:custGeom>
            <a:avLst/>
            <a:gdLst>
              <a:gd name="connsiteX0" fmla="*/ 0 w 1508915"/>
              <a:gd name="connsiteY0" fmla="*/ 0 h 687897"/>
              <a:gd name="connsiteX1" fmla="*/ 1508915 w 1508915"/>
              <a:gd name="connsiteY1" fmla="*/ 0 h 687897"/>
              <a:gd name="connsiteX2" fmla="*/ 1212535 w 1508915"/>
              <a:gd name="connsiteY2" fmla="*/ 687897 h 687897"/>
              <a:gd name="connsiteX3" fmla="*/ 0 w 1508915"/>
              <a:gd name="connsiteY3" fmla="*/ 687897 h 687897"/>
              <a:gd name="connsiteX4" fmla="*/ 0 w 1508915"/>
              <a:gd name="connsiteY4" fmla="*/ 0 h 68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915" h="687897">
                <a:moveTo>
                  <a:pt x="0" y="0"/>
                </a:moveTo>
                <a:lnTo>
                  <a:pt x="1508915" y="0"/>
                </a:lnTo>
                <a:lnTo>
                  <a:pt x="1212535" y="687897"/>
                </a:lnTo>
                <a:lnTo>
                  <a:pt x="0" y="687897"/>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1320162" y="243281"/>
            <a:ext cx="466693" cy="570452"/>
          </a:xfrm>
          <a:prstGeom prst="parallelogram">
            <a:avLst>
              <a:gd name="adj" fmla="val 532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pic>
        <p:nvPicPr>
          <p:cNvPr id="14" name="图片 13"/>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5" name="图片 14"/>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420914"/>
            <a:ext cx="870857" cy="4499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userDrawn="1"/>
        </p:nvSpPr>
        <p:spPr>
          <a:xfrm>
            <a:off x="10795758" y="6458677"/>
            <a:ext cx="1579756" cy="209725"/>
          </a:xfrm>
          <a:prstGeom prst="parallelogram">
            <a:avLst>
              <a:gd name="adj" fmla="val 903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22" name="平行四边形 21"/>
          <p:cNvSpPr/>
          <p:nvPr userDrawn="1"/>
        </p:nvSpPr>
        <p:spPr>
          <a:xfrm>
            <a:off x="10901049" y="6458803"/>
            <a:ext cx="1534478" cy="88710"/>
          </a:xfrm>
          <a:prstGeom prst="parallelogram">
            <a:avLst>
              <a:gd name="adj" fmla="val 9038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5"/>
          <p:cNvSpPr>
            <a:spLocks noGrp="1"/>
          </p:cNvSpPr>
          <p:nvPr>
            <p:ph type="sldNum" sz="quarter" idx="12"/>
          </p:nvPr>
        </p:nvSpPr>
        <p:spPr>
          <a:xfrm>
            <a:off x="10416208" y="6385379"/>
            <a:ext cx="431733" cy="365125"/>
          </a:xfrm>
        </p:spPr>
        <p:txBody>
          <a:bodyPr/>
          <a:lstStyle>
            <a:lvl1pPr>
              <a:defRPr>
                <a:solidFill>
                  <a:schemeClr val="tx2">
                    <a:lumMod val="75000"/>
                  </a:schemeClr>
                </a:solidFill>
              </a:defRPr>
            </a:lvl1pPr>
          </a:lstStyle>
          <a:p>
            <a:fld id="{44FE8081-9BD5-4D7C-946C-6E41C6C19654}" type="slidenum">
              <a:rPr lang="zh-CN" altLang="en-US" smtClean="0"/>
              <a:t>‹#›</a:t>
            </a:fld>
            <a:endParaRPr lang="zh-CN" altLang="en-US"/>
          </a:p>
        </p:txBody>
      </p:sp>
      <p:sp>
        <p:nvSpPr>
          <p:cNvPr id="26" name="任意多边形 25"/>
          <p:cNvSpPr/>
          <p:nvPr userDrawn="1"/>
        </p:nvSpPr>
        <p:spPr>
          <a:xfrm rot="7675724">
            <a:off x="1889233" y="2372381"/>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userDrawn="1"/>
        </p:nvSpPr>
        <p:spPr>
          <a:xfrm rot="7675724">
            <a:off x="1928889" y="2322050"/>
            <a:ext cx="6640861" cy="8368900"/>
          </a:xfrm>
          <a:custGeom>
            <a:avLst/>
            <a:gdLst>
              <a:gd name="connsiteX0" fmla="*/ 6521754 w 6640861"/>
              <a:gd name="connsiteY0" fmla="*/ 8368900 h 8368900"/>
              <a:gd name="connsiteX1" fmla="*/ 0 w 6640861"/>
              <a:gd name="connsiteY1" fmla="*/ 0 h 8368900"/>
              <a:gd name="connsiteX2" fmla="*/ 191438 w 6640861"/>
              <a:gd name="connsiteY2" fmla="*/ 0 h 8368900"/>
              <a:gd name="connsiteX3" fmla="*/ 6640861 w 6640861"/>
              <a:gd name="connsiteY3" fmla="*/ 8276082 h 8368900"/>
              <a:gd name="connsiteX4" fmla="*/ 6521754 w 6640861"/>
              <a:gd name="connsiteY4" fmla="*/ 8368900 h 836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861" h="8368900">
                <a:moveTo>
                  <a:pt x="6521754" y="8368900"/>
                </a:moveTo>
                <a:lnTo>
                  <a:pt x="0" y="0"/>
                </a:lnTo>
                <a:lnTo>
                  <a:pt x="191438" y="0"/>
                </a:lnTo>
                <a:lnTo>
                  <a:pt x="6640861" y="8276082"/>
                </a:lnTo>
                <a:lnTo>
                  <a:pt x="6521754" y="836890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数据 2"/>
          <p:cNvSpPr/>
          <p:nvPr userDrawn="1"/>
        </p:nvSpPr>
        <p:spPr>
          <a:xfrm>
            <a:off x="217673" y="312526"/>
            <a:ext cx="943470" cy="558331"/>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870857" y="856343"/>
            <a:ext cx="113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screen">
            <a:duotone>
              <a:prstClr val="black"/>
              <a:schemeClr val="accent1">
                <a:lumMod val="75000"/>
                <a:tint val="45000"/>
                <a:satMod val="400000"/>
              </a:schemeClr>
            </a:duotone>
            <a:extLst>
              <a:ext uri="{BEBA8EAE-BF5A-486C-A8C5-ECC9F3942E4B}">
                <a14:imgProps xmlns:a14="http://schemas.microsoft.com/office/drawing/2010/main">
                  <a14:imgLayer r:embed="rId3">
                    <a14:imgEffect>
                      <a14:saturation sat="325000"/>
                    </a14:imgEffect>
                  </a14:imgLayer>
                </a14:imgProps>
              </a:ext>
            </a:extLst>
          </a:blip>
          <a:srcRect/>
          <a:stretch>
            <a:fillRect/>
          </a:stretch>
        </p:blipFill>
        <p:spPr>
          <a:xfrm>
            <a:off x="264454" y="5950073"/>
            <a:ext cx="490003" cy="508730"/>
          </a:xfrm>
          <a:prstGeom prst="rect">
            <a:avLst/>
          </a:prstGeom>
          <a:effectLst/>
        </p:spPr>
      </p:pic>
      <p:pic>
        <p:nvPicPr>
          <p:cNvPr id="13" name="图片 12"/>
          <p:cNvPicPr>
            <a:picLocks noChangeAspect="1"/>
          </p:cNvPicPr>
          <p:nvPr userDrawn="1"/>
        </p:nvPicPr>
        <p:blipFill rotWithShape="1">
          <a:blip r:embed="rId4" cstate="screen">
            <a:duotone>
              <a:prstClr val="black"/>
              <a:schemeClr val="accent1">
                <a:lumMod val="75000"/>
                <a:tint val="45000"/>
                <a:satMod val="400000"/>
              </a:schemeClr>
            </a:duotone>
            <a:extLst>
              <a:ext uri="{BEBA8EAE-BF5A-486C-A8C5-ECC9F3942E4B}">
                <a14:imgProps xmlns:a14="http://schemas.microsoft.com/office/drawing/2010/main">
                  <a14:imgLayer r:embed="rId5">
                    <a14:imgEffect>
                      <a14:saturation sat="325000"/>
                    </a14:imgEffect>
                  </a14:imgLayer>
                </a14:imgProps>
              </a:ext>
            </a:extLst>
          </a:blip>
          <a:srcRect/>
          <a:stretch>
            <a:fillRect/>
          </a:stretch>
        </p:blipFill>
        <p:spPr>
          <a:xfrm>
            <a:off x="809391" y="5950073"/>
            <a:ext cx="1748894" cy="431677"/>
          </a:xfrm>
          <a:prstGeom prst="rect">
            <a:avLst/>
          </a:prstGeom>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4FE8081-9BD5-4D7C-946C-6E41C6C1965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3.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580539" y="6356350"/>
            <a:ext cx="1201024" cy="365125"/>
          </a:xfrm>
          <a:prstGeom prst="rect">
            <a:avLst/>
          </a:prstGeom>
        </p:spPr>
        <p:txBody>
          <a:bodyPr vert="horz" lIns="91440" tIns="45720" rIns="91440" bIns="45720" rtlCol="0" anchor="ctr"/>
          <a:lstStyle>
            <a:lvl1pPr algn="r">
              <a:defRPr sz="1400" b="1">
                <a:solidFill>
                  <a:schemeClr val="tx2">
                    <a:lumMod val="75000"/>
                  </a:schemeClr>
                </a:solidFill>
                <a:latin typeface="微软雅黑" panose="020B0503020204020204" pitchFamily="34" charset="-122"/>
                <a:ea typeface="微软雅黑" panose="020B0503020204020204" pitchFamily="34" charset="-122"/>
              </a:defRPr>
            </a:lvl1pPr>
          </a:lstStyle>
          <a:p>
            <a:fld id="{44FE8081-9BD5-4D7C-946C-6E41C6C196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9773174" y="6356350"/>
            <a:ext cx="4026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E8081-9BD5-4D7C-946C-6E41C6C19654}" type="slidenum">
              <a:rPr lang="zh-CN" altLang="en-US" smtClean="0">
                <a:solidFill>
                  <a:prstClr val="black">
                    <a:tint val="75000"/>
                  </a:prstClr>
                </a:solidFill>
              </a:rPr>
              <a:t>‹#›</a:t>
            </a:fld>
            <a:endParaRPr lang="zh-CN" alt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BAE1E46-2AA2-43D3-8502-C329C2A34A9F}"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2021/5/6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7A93895-D3F6-44DA-8AA0-D116BDF6AB3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screen"/>
          <a:stretch>
            <a:fillRect/>
          </a:stretch>
        </p:blipFill>
        <p:spPr>
          <a:xfrm>
            <a:off x="294140" y="262285"/>
            <a:ext cx="3030085" cy="808023"/>
          </a:xfrm>
          <a:prstGeom prst="rect">
            <a:avLst/>
          </a:prstGeom>
          <a:effectLst>
            <a:outerShdw blurRad="50800" dist="38100" dir="16200000" rotWithShape="0">
              <a:prstClr val="black">
                <a:alpha val="40000"/>
              </a:prstClr>
            </a:outerShdw>
          </a:effectLst>
        </p:spPr>
      </p:pic>
      <p:sp>
        <p:nvSpPr>
          <p:cNvPr id="7" name="文本框 6"/>
          <p:cNvSpPr txBox="1"/>
          <p:nvPr/>
        </p:nvSpPr>
        <p:spPr>
          <a:xfrm>
            <a:off x="142624" y="1811713"/>
            <a:ext cx="1152819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mn-cs"/>
              </a:rPr>
              <a:t>编译原理</a:t>
            </a:r>
          </a:p>
        </p:txBody>
      </p:sp>
      <p:sp>
        <p:nvSpPr>
          <p:cNvPr id="2" name="文本框 1"/>
          <p:cNvSpPr txBox="1"/>
          <p:nvPr/>
        </p:nvSpPr>
        <p:spPr>
          <a:xfrm>
            <a:off x="5286103" y="3370217"/>
            <a:ext cx="1410788" cy="369332"/>
          </a:xfrm>
          <a:prstGeom prst="rect">
            <a:avLst/>
          </a:prstGeom>
          <a:noFill/>
        </p:spPr>
        <p:txBody>
          <a:bodyPr wrap="square" rtlCol="0">
            <a:spAutoFit/>
          </a:bodyPr>
          <a:lstStyle/>
          <a:p>
            <a:r>
              <a:rPr lang="zh-CN" altLang="en-US" dirty="0" smtClean="0">
                <a:solidFill>
                  <a:schemeClr val="bg1"/>
                </a:solidFill>
              </a:rPr>
              <a:t>    第四章</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495619"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495658" name="Rectangle 42"/>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495659" name="Group 43"/>
          <p:cNvGrpSpPr>
            <a:grpSpLocks/>
          </p:cNvGrpSpPr>
          <p:nvPr/>
        </p:nvGrpSpPr>
        <p:grpSpPr bwMode="auto">
          <a:xfrm>
            <a:off x="8151813" y="665163"/>
            <a:ext cx="2501900" cy="5111750"/>
            <a:chOff x="4130" y="689"/>
            <a:chExt cx="1576" cy="3220"/>
          </a:xfrm>
        </p:grpSpPr>
        <p:sp>
          <p:nvSpPr>
            <p:cNvPr id="495660" name="Text Box 44"/>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495661" name="Text Box 45"/>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495662" name="Text Box 46"/>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495663" name="Text Box 47"/>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25611" name="Line 48"/>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2" name="Line 49"/>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3" name="Line 50"/>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5667" name="Text Box 51"/>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495668" name="Text Box 52"/>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25616" name="Line 53"/>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7" name="Line 54"/>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8" name="Line 55"/>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5672" name="Text Box 56"/>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25620" name="Line 57"/>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5674" name="Text Box 58"/>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495675" name="Text Box 59"/>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25623" name="Line 60"/>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5677" name="Text Box 61"/>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5625" name="Line 62"/>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5679" name="Text Box 63"/>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495680" name="Text Box 64"/>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5628" name="Line 65"/>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29" name="Line 66"/>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95683" name="Rectangle 67"/>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Tree>
    <p:extLst>
      <p:ext uri="{BB962C8B-B14F-4D97-AF65-F5344CB8AC3E}">
        <p14:creationId xmlns:p14="http://schemas.microsoft.com/office/powerpoint/2010/main" val="1965597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5683"/>
                                        </p:tgtEl>
                                        <p:attrNameLst>
                                          <p:attrName>style.visibility</p:attrName>
                                        </p:attrNameLst>
                                      </p:cBhvr>
                                      <p:to>
                                        <p:strVal val="visible"/>
                                      </p:to>
                                    </p:set>
                                    <p:animEffect transition="in" filter="blinds(horizontal)">
                                      <p:cBhvr>
                                        <p:cTn id="7" dur="500"/>
                                        <p:tgtEl>
                                          <p:spTgt spid="4956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5658"/>
                                        </p:tgtEl>
                                        <p:attrNameLst>
                                          <p:attrName>style.visibility</p:attrName>
                                        </p:attrNameLst>
                                      </p:cBhvr>
                                      <p:to>
                                        <p:strVal val="visible"/>
                                      </p:to>
                                    </p:set>
                                    <p:animEffect transition="in" filter="blinds(horizontal)">
                                      <p:cBhvr>
                                        <p:cTn id="12" dur="500"/>
                                        <p:tgtEl>
                                          <p:spTgt spid="4956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95659"/>
                                        </p:tgtEl>
                                        <p:attrNameLst>
                                          <p:attrName>style.visibility</p:attrName>
                                        </p:attrNameLst>
                                      </p:cBhvr>
                                      <p:to>
                                        <p:strVal val="visible"/>
                                      </p:to>
                                    </p:set>
                                    <p:animEffect transition="in" filter="blinds(horizontal)">
                                      <p:cBhvr>
                                        <p:cTn id="17" dur="500"/>
                                        <p:tgtEl>
                                          <p:spTgt spid="495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58" grpId="0"/>
      <p:bldP spid="49568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01763"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01764" name="Text Box 4"/>
          <p:cNvSpPr txBox="1">
            <a:spLocks noChangeArrowheads="1"/>
          </p:cNvSpPr>
          <p:nvPr/>
        </p:nvSpPr>
        <p:spPr bwMode="auto">
          <a:xfrm>
            <a:off x="1643063" y="2903538"/>
            <a:ext cx="8350250" cy="793750"/>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01765"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26630" name="Group 6"/>
          <p:cNvGrpSpPr>
            <a:grpSpLocks/>
          </p:cNvGrpSpPr>
          <p:nvPr/>
        </p:nvGrpSpPr>
        <p:grpSpPr bwMode="auto">
          <a:xfrm>
            <a:off x="8151813" y="665163"/>
            <a:ext cx="2501900" cy="5111750"/>
            <a:chOff x="4130" y="689"/>
            <a:chExt cx="1576" cy="3220"/>
          </a:xfrm>
        </p:grpSpPr>
        <p:sp>
          <p:nvSpPr>
            <p:cNvPr id="501767"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1768"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1769"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01770"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26637"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8"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9"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1774"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01775"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26642"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43"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44"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1779"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26646"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1781"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01782"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26649"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1784"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6651"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1786"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01787"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6654"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55"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1790"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p:nvSpPr>
          <p:cNvPr id="501791" name="Oval 31"/>
          <p:cNvSpPr>
            <a:spLocks noChangeArrowheads="1"/>
          </p:cNvSpPr>
          <p:nvPr/>
        </p:nvSpPr>
        <p:spPr bwMode="auto">
          <a:xfrm>
            <a:off x="8839201" y="5224463"/>
            <a:ext cx="682625" cy="508000"/>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3884731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791"/>
                                        </p:tgtEl>
                                        <p:attrNameLst>
                                          <p:attrName>style.visibility</p:attrName>
                                        </p:attrNameLst>
                                      </p:cBhvr>
                                      <p:to>
                                        <p:strVal val="visible"/>
                                      </p:to>
                                    </p:set>
                                    <p:animEffect transition="in" filter="blinds(horizontal)">
                                      <p:cBhvr>
                                        <p:cTn id="7" dur="500"/>
                                        <p:tgtEl>
                                          <p:spTgt spid="501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02787"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02788" name="Text Box 4"/>
          <p:cNvSpPr txBox="1">
            <a:spLocks noChangeArrowheads="1"/>
          </p:cNvSpPr>
          <p:nvPr/>
        </p:nvSpPr>
        <p:spPr bwMode="auto">
          <a:xfrm>
            <a:off x="1643063" y="2903539"/>
            <a:ext cx="8350250" cy="1144587"/>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02789"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27654" name="Group 6"/>
          <p:cNvGrpSpPr>
            <a:grpSpLocks/>
          </p:cNvGrpSpPr>
          <p:nvPr/>
        </p:nvGrpSpPr>
        <p:grpSpPr bwMode="auto">
          <a:xfrm>
            <a:off x="8151813" y="665163"/>
            <a:ext cx="2501900" cy="5111750"/>
            <a:chOff x="4130" y="689"/>
            <a:chExt cx="1576" cy="3220"/>
          </a:xfrm>
        </p:grpSpPr>
        <p:sp>
          <p:nvSpPr>
            <p:cNvPr id="502791"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2792"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2793"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02794"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27661"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2"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3"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2798"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02799"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27666"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7"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8"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2803"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27670"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2805"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02806"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27673"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2808"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7675"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2810"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02811"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7678"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79"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2814"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27656" name="Rectangle 32"/>
          <p:cNvSpPr>
            <a:spLocks noChangeArrowheads="1"/>
          </p:cNvSpPr>
          <p:nvPr/>
        </p:nvSpPr>
        <p:spPr bwMode="auto">
          <a:xfrm>
            <a:off x="8940800" y="4919664"/>
            <a:ext cx="406400" cy="757237"/>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2245975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03811"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03812" name="Text Box 4"/>
          <p:cNvSpPr txBox="1">
            <a:spLocks noChangeArrowheads="1"/>
          </p:cNvSpPr>
          <p:nvPr/>
        </p:nvSpPr>
        <p:spPr bwMode="auto">
          <a:xfrm>
            <a:off x="1643063" y="2903539"/>
            <a:ext cx="8350250" cy="1495425"/>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03813"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28678" name="Group 6"/>
          <p:cNvGrpSpPr>
            <a:grpSpLocks/>
          </p:cNvGrpSpPr>
          <p:nvPr/>
        </p:nvGrpSpPr>
        <p:grpSpPr bwMode="auto">
          <a:xfrm>
            <a:off x="8151813" y="665163"/>
            <a:ext cx="2501900" cy="5111750"/>
            <a:chOff x="4130" y="689"/>
            <a:chExt cx="1576" cy="3220"/>
          </a:xfrm>
        </p:grpSpPr>
        <p:sp>
          <p:nvSpPr>
            <p:cNvPr id="503815"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3816"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3817"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03818"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28686"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87"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88"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3822"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03823"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28691"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92"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93"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3827"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28695"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3829"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03830"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28698"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3832"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8700"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3834"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03835"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8703"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704"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3838"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28680" name="Rectangle 31"/>
          <p:cNvSpPr>
            <a:spLocks noChangeArrowheads="1"/>
          </p:cNvSpPr>
          <p:nvPr/>
        </p:nvSpPr>
        <p:spPr bwMode="auto">
          <a:xfrm>
            <a:off x="8940800" y="4919664"/>
            <a:ext cx="406400" cy="757237"/>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28681" name="Oval 32"/>
          <p:cNvSpPr>
            <a:spLocks noChangeArrowheads="1"/>
          </p:cNvSpPr>
          <p:nvPr/>
        </p:nvSpPr>
        <p:spPr bwMode="auto">
          <a:xfrm>
            <a:off x="8839201" y="4481513"/>
            <a:ext cx="682625" cy="508000"/>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3062659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3812">
                                            <p:txEl>
                                              <p:pRg st="2" end="2"/>
                                            </p:txEl>
                                          </p:spTgt>
                                        </p:tgtEl>
                                        <p:attrNameLst>
                                          <p:attrName>style.visibility</p:attrName>
                                        </p:attrNameLst>
                                      </p:cBhvr>
                                      <p:to>
                                        <p:strVal val="visible"/>
                                      </p:to>
                                    </p:set>
                                    <p:animEffect transition="in" filter="blinds(horizontal)">
                                      <p:cBhvr>
                                        <p:cTn id="7" dur="500"/>
                                        <p:tgtEl>
                                          <p:spTgt spid="5038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04835"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04836" name="Text Box 4"/>
          <p:cNvSpPr txBox="1">
            <a:spLocks noChangeArrowheads="1"/>
          </p:cNvSpPr>
          <p:nvPr/>
        </p:nvSpPr>
        <p:spPr bwMode="auto">
          <a:xfrm>
            <a:off x="1643063" y="2903539"/>
            <a:ext cx="8350250" cy="1495425"/>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i</a:t>
            </a: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04837"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29702" name="Group 6"/>
          <p:cNvGrpSpPr>
            <a:grpSpLocks/>
          </p:cNvGrpSpPr>
          <p:nvPr/>
        </p:nvGrpSpPr>
        <p:grpSpPr bwMode="auto">
          <a:xfrm>
            <a:off x="8151813" y="665163"/>
            <a:ext cx="2501900" cy="5111750"/>
            <a:chOff x="4130" y="689"/>
            <a:chExt cx="1576" cy="3220"/>
          </a:xfrm>
        </p:grpSpPr>
        <p:sp>
          <p:nvSpPr>
            <p:cNvPr id="504839"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4840"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4841"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04842"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29709"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0"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1"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4846"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04847"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29714"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5"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6"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4851"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29718"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4853"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04854"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29721"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4856"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9723"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4858"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04859"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9726"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27"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4862"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29704" name="Rectangle 31"/>
          <p:cNvSpPr>
            <a:spLocks noChangeArrowheads="1"/>
          </p:cNvSpPr>
          <p:nvPr/>
        </p:nvSpPr>
        <p:spPr bwMode="auto">
          <a:xfrm>
            <a:off x="8940800" y="4179888"/>
            <a:ext cx="406400" cy="149701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99344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05859"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05860" name="Text Box 4"/>
          <p:cNvSpPr txBox="1">
            <a:spLocks noChangeArrowheads="1"/>
          </p:cNvSpPr>
          <p:nvPr/>
        </p:nvSpPr>
        <p:spPr bwMode="auto">
          <a:xfrm>
            <a:off x="1643063" y="2903538"/>
            <a:ext cx="8350250" cy="1846262"/>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i</a:t>
            </a:r>
          </a:p>
          <a:p>
            <a:pPr algn="just">
              <a:lnSpc>
                <a:spcPct val="115000"/>
              </a:lnSpc>
              <a:defRPr/>
            </a:pP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05861"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30726" name="Group 6"/>
          <p:cNvGrpSpPr>
            <a:grpSpLocks/>
          </p:cNvGrpSpPr>
          <p:nvPr/>
        </p:nvGrpSpPr>
        <p:grpSpPr bwMode="auto">
          <a:xfrm>
            <a:off x="8151813" y="665163"/>
            <a:ext cx="2501900" cy="5111750"/>
            <a:chOff x="4130" y="689"/>
            <a:chExt cx="1576" cy="3220"/>
          </a:xfrm>
        </p:grpSpPr>
        <p:sp>
          <p:nvSpPr>
            <p:cNvPr id="505863"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5864"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5865"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05866"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30734"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35"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36"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5870"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05871"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30739"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40"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41"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5875"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30743"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5877"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05878"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30746"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5880"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0748"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5882"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05883"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0751"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752"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5886"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30728" name="Rectangle 31"/>
          <p:cNvSpPr>
            <a:spLocks noChangeArrowheads="1"/>
          </p:cNvSpPr>
          <p:nvPr/>
        </p:nvSpPr>
        <p:spPr bwMode="auto">
          <a:xfrm>
            <a:off x="8940800" y="4179888"/>
            <a:ext cx="406400" cy="149701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0729" name="Oval 32"/>
          <p:cNvSpPr>
            <a:spLocks noChangeArrowheads="1"/>
          </p:cNvSpPr>
          <p:nvPr/>
        </p:nvSpPr>
        <p:spPr bwMode="auto">
          <a:xfrm>
            <a:off x="10010776" y="4581525"/>
            <a:ext cx="657225" cy="508000"/>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236353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06883"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06884" name="Text Box 4"/>
          <p:cNvSpPr txBox="1">
            <a:spLocks noChangeArrowheads="1"/>
          </p:cNvSpPr>
          <p:nvPr/>
        </p:nvSpPr>
        <p:spPr bwMode="auto">
          <a:xfrm>
            <a:off x="1643063" y="2903538"/>
            <a:ext cx="8350250" cy="1846262"/>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i</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4</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06885"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31750" name="Group 6"/>
          <p:cNvGrpSpPr>
            <a:grpSpLocks/>
          </p:cNvGrpSpPr>
          <p:nvPr/>
        </p:nvGrpSpPr>
        <p:grpSpPr bwMode="auto">
          <a:xfrm>
            <a:off x="8151813" y="665163"/>
            <a:ext cx="2501900" cy="5111750"/>
            <a:chOff x="4130" y="689"/>
            <a:chExt cx="1576" cy="3220"/>
          </a:xfrm>
        </p:grpSpPr>
        <p:sp>
          <p:nvSpPr>
            <p:cNvPr id="506887"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6888"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6889"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06890"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31757"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8"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9"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4"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06895"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31762"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63"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64"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899"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31766"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901"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06902"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31769"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904"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1771"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6906"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06907"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1774"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5"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6910"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31752" name="Rectangle 31"/>
          <p:cNvSpPr>
            <a:spLocks noChangeArrowheads="1"/>
          </p:cNvSpPr>
          <p:nvPr/>
        </p:nvSpPr>
        <p:spPr bwMode="auto">
          <a:xfrm>
            <a:off x="8940800" y="4179888"/>
            <a:ext cx="1727200" cy="149701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465485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07907"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07908" name="Text Box 4"/>
          <p:cNvSpPr txBox="1">
            <a:spLocks noChangeArrowheads="1"/>
          </p:cNvSpPr>
          <p:nvPr/>
        </p:nvSpPr>
        <p:spPr bwMode="auto">
          <a:xfrm>
            <a:off x="1643063" y="2903539"/>
            <a:ext cx="8350250" cy="2547937"/>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i</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4</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p>
          <a:p>
            <a:pPr algn="just">
              <a:lnSpc>
                <a:spcPct val="115000"/>
              </a:lnSpc>
              <a:defRPr/>
            </a:pP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07909"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32774" name="Group 6"/>
          <p:cNvGrpSpPr>
            <a:grpSpLocks/>
          </p:cNvGrpSpPr>
          <p:nvPr/>
        </p:nvGrpSpPr>
        <p:grpSpPr bwMode="auto">
          <a:xfrm>
            <a:off x="8151813" y="665163"/>
            <a:ext cx="2501900" cy="5111750"/>
            <a:chOff x="4130" y="689"/>
            <a:chExt cx="1576" cy="3220"/>
          </a:xfrm>
        </p:grpSpPr>
        <p:sp>
          <p:nvSpPr>
            <p:cNvPr id="507911"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7912"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7913"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07914"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32788"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9"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0"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7918"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dirty="0">
                  <a:effectLst>
                    <a:outerShdw blurRad="38100" dist="38100" dir="2700000" algn="tl">
                      <a:srgbClr val="000000"/>
                    </a:outerShdw>
                  </a:effectLst>
                  <a:latin typeface="Times New Roman" panose="02020603050405020304" pitchFamily="18" charset="0"/>
                </a:rPr>
                <a:t>V</a:t>
              </a:r>
            </a:p>
          </p:txBody>
        </p:sp>
        <p:sp>
          <p:nvSpPr>
            <p:cNvPr id="507919"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32793"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4"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5"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7923"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32797"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7925"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07926"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32800"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7928"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2802"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7930"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07931"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2805"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6"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7934"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32776" name="Rectangle 31"/>
          <p:cNvSpPr>
            <a:spLocks noChangeArrowheads="1"/>
          </p:cNvSpPr>
          <p:nvPr/>
        </p:nvSpPr>
        <p:spPr bwMode="auto">
          <a:xfrm>
            <a:off x="8940800" y="4179888"/>
            <a:ext cx="1727200" cy="149701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2777" name="Oval 32"/>
          <p:cNvSpPr>
            <a:spLocks noChangeArrowheads="1"/>
          </p:cNvSpPr>
          <p:nvPr/>
        </p:nvSpPr>
        <p:spPr bwMode="auto">
          <a:xfrm>
            <a:off x="8805864" y="3636964"/>
            <a:ext cx="1862137" cy="638175"/>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2778" name="Line 33"/>
          <p:cNvSpPr>
            <a:spLocks noChangeShapeType="1"/>
          </p:cNvSpPr>
          <p:nvPr/>
        </p:nvSpPr>
        <p:spPr bwMode="auto">
          <a:xfrm>
            <a:off x="4916488" y="496728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Line 34"/>
          <p:cNvSpPr>
            <a:spLocks noChangeShapeType="1"/>
          </p:cNvSpPr>
          <p:nvPr/>
        </p:nvSpPr>
        <p:spPr bwMode="auto">
          <a:xfrm>
            <a:off x="4918075" y="483393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0" name="Line 35"/>
          <p:cNvSpPr>
            <a:spLocks noChangeShapeType="1"/>
          </p:cNvSpPr>
          <p:nvPr/>
        </p:nvSpPr>
        <p:spPr bwMode="auto">
          <a:xfrm>
            <a:off x="5681663" y="48355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1" name="Line 36"/>
          <p:cNvSpPr>
            <a:spLocks noChangeShapeType="1"/>
          </p:cNvSpPr>
          <p:nvPr/>
        </p:nvSpPr>
        <p:spPr bwMode="auto">
          <a:xfrm>
            <a:off x="5683250" y="497205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2" name="Oval 37"/>
          <p:cNvSpPr>
            <a:spLocks noChangeArrowheads="1"/>
          </p:cNvSpPr>
          <p:nvPr/>
        </p:nvSpPr>
        <p:spPr bwMode="auto">
          <a:xfrm>
            <a:off x="4976814" y="4868864"/>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2783" name="Oval 38"/>
          <p:cNvSpPr>
            <a:spLocks noChangeArrowheads="1"/>
          </p:cNvSpPr>
          <p:nvPr/>
        </p:nvSpPr>
        <p:spPr bwMode="auto">
          <a:xfrm>
            <a:off x="5740401" y="4870451"/>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14183666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08931"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08932" name="Text Box 4"/>
          <p:cNvSpPr txBox="1">
            <a:spLocks noChangeArrowheads="1"/>
          </p:cNvSpPr>
          <p:nvPr/>
        </p:nvSpPr>
        <p:spPr bwMode="auto">
          <a:xfrm>
            <a:off x="1643063" y="2903539"/>
            <a:ext cx="8350250" cy="2547937"/>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i</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4</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5</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08933"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33798" name="Group 6"/>
          <p:cNvGrpSpPr>
            <a:grpSpLocks/>
          </p:cNvGrpSpPr>
          <p:nvPr/>
        </p:nvGrpSpPr>
        <p:grpSpPr bwMode="auto">
          <a:xfrm>
            <a:off x="8151813" y="665163"/>
            <a:ext cx="2501900" cy="5111750"/>
            <a:chOff x="4130" y="689"/>
            <a:chExt cx="1576" cy="3220"/>
          </a:xfrm>
        </p:grpSpPr>
        <p:sp>
          <p:nvSpPr>
            <p:cNvPr id="508935"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8936"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8937"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08938"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33811"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812"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813"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42"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08943"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33816"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817"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818"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47"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33820"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49"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08950"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33823"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52"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3825"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8954"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08955"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3828"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829"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8958"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33800" name="Rectangle 31"/>
          <p:cNvSpPr>
            <a:spLocks noChangeArrowheads="1"/>
          </p:cNvSpPr>
          <p:nvPr/>
        </p:nvSpPr>
        <p:spPr bwMode="auto">
          <a:xfrm>
            <a:off x="8940800" y="3411538"/>
            <a:ext cx="1727200" cy="226536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3801" name="Line 33"/>
          <p:cNvSpPr>
            <a:spLocks noChangeShapeType="1"/>
          </p:cNvSpPr>
          <p:nvPr/>
        </p:nvSpPr>
        <p:spPr bwMode="auto">
          <a:xfrm>
            <a:off x="4916488" y="496728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2" name="Line 34"/>
          <p:cNvSpPr>
            <a:spLocks noChangeShapeType="1"/>
          </p:cNvSpPr>
          <p:nvPr/>
        </p:nvSpPr>
        <p:spPr bwMode="auto">
          <a:xfrm>
            <a:off x="4918075" y="483393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3" name="Line 35"/>
          <p:cNvSpPr>
            <a:spLocks noChangeShapeType="1"/>
          </p:cNvSpPr>
          <p:nvPr/>
        </p:nvSpPr>
        <p:spPr bwMode="auto">
          <a:xfrm>
            <a:off x="5681663" y="48355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4" name="Line 36"/>
          <p:cNvSpPr>
            <a:spLocks noChangeShapeType="1"/>
          </p:cNvSpPr>
          <p:nvPr/>
        </p:nvSpPr>
        <p:spPr bwMode="auto">
          <a:xfrm>
            <a:off x="5683250" y="497205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5" name="Oval 37"/>
          <p:cNvSpPr>
            <a:spLocks noChangeArrowheads="1"/>
          </p:cNvSpPr>
          <p:nvPr/>
        </p:nvSpPr>
        <p:spPr bwMode="auto">
          <a:xfrm>
            <a:off x="4976814" y="4868864"/>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3806" name="Oval 38"/>
          <p:cNvSpPr>
            <a:spLocks noChangeArrowheads="1"/>
          </p:cNvSpPr>
          <p:nvPr/>
        </p:nvSpPr>
        <p:spPr bwMode="auto">
          <a:xfrm>
            <a:off x="5740401" y="4870451"/>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2430968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09955"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09956" name="Text Box 4"/>
          <p:cNvSpPr txBox="1">
            <a:spLocks noChangeArrowheads="1"/>
          </p:cNvSpPr>
          <p:nvPr/>
        </p:nvSpPr>
        <p:spPr bwMode="auto">
          <a:xfrm>
            <a:off x="1643063" y="2903539"/>
            <a:ext cx="8350250" cy="2898775"/>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i</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4</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5</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p>
          <a:p>
            <a:pPr algn="just">
              <a:lnSpc>
                <a:spcPct val="115000"/>
              </a:lnSpc>
              <a:defRPr/>
            </a:pP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09957"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34822" name="Group 6"/>
          <p:cNvGrpSpPr>
            <a:grpSpLocks/>
          </p:cNvGrpSpPr>
          <p:nvPr/>
        </p:nvGrpSpPr>
        <p:grpSpPr bwMode="auto">
          <a:xfrm>
            <a:off x="8151813" y="665163"/>
            <a:ext cx="2501900" cy="5111750"/>
            <a:chOff x="4130" y="689"/>
            <a:chExt cx="1576" cy="3220"/>
          </a:xfrm>
        </p:grpSpPr>
        <p:sp>
          <p:nvSpPr>
            <p:cNvPr id="509959"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9960"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09961"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09962"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34836"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7"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38"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66"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09967"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34841"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42"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43"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1"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34845"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3"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09974"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34848"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6"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4850"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9978"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09979"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4853"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854"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09982"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34824" name="Rectangle 31"/>
          <p:cNvSpPr>
            <a:spLocks noChangeArrowheads="1"/>
          </p:cNvSpPr>
          <p:nvPr/>
        </p:nvSpPr>
        <p:spPr bwMode="auto">
          <a:xfrm>
            <a:off x="8940800" y="3411538"/>
            <a:ext cx="1727200" cy="226536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4825" name="Oval 32"/>
          <p:cNvSpPr>
            <a:spLocks noChangeArrowheads="1"/>
          </p:cNvSpPr>
          <p:nvPr/>
        </p:nvSpPr>
        <p:spPr bwMode="auto">
          <a:xfrm>
            <a:off x="9431339" y="2927350"/>
            <a:ext cx="682625" cy="508000"/>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4826" name="Line 33"/>
          <p:cNvSpPr>
            <a:spLocks noChangeShapeType="1"/>
          </p:cNvSpPr>
          <p:nvPr/>
        </p:nvSpPr>
        <p:spPr bwMode="auto">
          <a:xfrm>
            <a:off x="4916488" y="496728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7" name="Line 34"/>
          <p:cNvSpPr>
            <a:spLocks noChangeShapeType="1"/>
          </p:cNvSpPr>
          <p:nvPr/>
        </p:nvSpPr>
        <p:spPr bwMode="auto">
          <a:xfrm>
            <a:off x="4918075" y="483393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8" name="Line 35"/>
          <p:cNvSpPr>
            <a:spLocks noChangeShapeType="1"/>
          </p:cNvSpPr>
          <p:nvPr/>
        </p:nvSpPr>
        <p:spPr bwMode="auto">
          <a:xfrm>
            <a:off x="5681663" y="48355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9" name="Line 36"/>
          <p:cNvSpPr>
            <a:spLocks noChangeShapeType="1"/>
          </p:cNvSpPr>
          <p:nvPr/>
        </p:nvSpPr>
        <p:spPr bwMode="auto">
          <a:xfrm>
            <a:off x="5683250" y="497205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0" name="Oval 37"/>
          <p:cNvSpPr>
            <a:spLocks noChangeArrowheads="1"/>
          </p:cNvSpPr>
          <p:nvPr/>
        </p:nvSpPr>
        <p:spPr bwMode="auto">
          <a:xfrm>
            <a:off x="4976814" y="4868864"/>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4831" name="Oval 38"/>
          <p:cNvSpPr>
            <a:spLocks noChangeArrowheads="1"/>
          </p:cNvSpPr>
          <p:nvPr/>
        </p:nvSpPr>
        <p:spPr bwMode="auto">
          <a:xfrm>
            <a:off x="5740401" y="4870451"/>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4102333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标题 1"/>
          <p:cNvSpPr>
            <a:spLocks noChangeArrowheads="1"/>
          </p:cNvSpPr>
          <p:nvPr/>
        </p:nvSpPr>
        <p:spPr bwMode="auto">
          <a:xfrm>
            <a:off x="2157413" y="841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lgn="ctr">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4572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9144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13716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1828800" algn="ctr" fontAlgn="base">
              <a:spcBef>
                <a:spcPct val="0"/>
              </a:spcBef>
              <a:spcAft>
                <a:spcPct val="0"/>
              </a:spcAft>
              <a:defRPr sz="4400" b="1">
                <a:solidFill>
                  <a:schemeClr val="tx2"/>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buFontTx/>
              <a:buNone/>
            </a:pPr>
            <a:r>
              <a:rPr lang="zh-CN" altLang="en-US" sz="4600" b="0">
                <a:solidFill>
                  <a:schemeClr val="tx1"/>
                </a:solidFill>
                <a:latin typeface="Times New Roman" panose="02020603050405020304" pitchFamily="18" charset="0"/>
                <a:ea typeface="黑体" panose="02010609060101010101" pitchFamily="49" charset="-122"/>
              </a:rPr>
              <a:t>第四章  语法分析</a:t>
            </a:r>
            <a:endParaRPr lang="en-US" altLang="zh-CN" sz="4600" b="0">
              <a:solidFill>
                <a:schemeClr val="tx1"/>
              </a:solidFill>
              <a:latin typeface="Times New Roman" panose="02020603050405020304" pitchFamily="18" charset="0"/>
              <a:ea typeface="黑体" panose="02010609060101010101" pitchFamily="49" charset="-122"/>
            </a:endParaRPr>
          </a:p>
        </p:txBody>
      </p:sp>
      <p:sp>
        <p:nvSpPr>
          <p:cNvPr id="286723" name="Rectangle 3"/>
          <p:cNvSpPr>
            <a:spLocks noChangeArrowheads="1"/>
          </p:cNvSpPr>
          <p:nvPr/>
        </p:nvSpPr>
        <p:spPr bwMode="auto">
          <a:xfrm>
            <a:off x="2533651" y="2303463"/>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递归下降分析法</a:t>
            </a:r>
          </a:p>
        </p:txBody>
      </p:sp>
      <p:sp>
        <p:nvSpPr>
          <p:cNvPr id="286724" name="Rectangle 4"/>
          <p:cNvSpPr>
            <a:spLocks noChangeArrowheads="1"/>
          </p:cNvSpPr>
          <p:nvPr/>
        </p:nvSpPr>
        <p:spPr bwMode="auto">
          <a:xfrm>
            <a:off x="2774951" y="3656013"/>
            <a:ext cx="17954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LL(1)</a:t>
            </a:r>
            <a:r>
              <a:rPr lang="zh-CN" altLang="en-US" sz="2300" b="1" dirty="0">
                <a:solidFill>
                  <a:srgbClr val="011893"/>
                </a:solidFill>
                <a:latin typeface="Times New Roman" panose="02020603050405020304" pitchFamily="18" charset="0"/>
              </a:rPr>
              <a:t>分析法</a:t>
            </a:r>
          </a:p>
        </p:txBody>
      </p:sp>
      <p:sp>
        <p:nvSpPr>
          <p:cNvPr id="286725" name="Rectangle 5"/>
          <p:cNvSpPr>
            <a:spLocks noChangeArrowheads="1"/>
          </p:cNvSpPr>
          <p:nvPr/>
        </p:nvSpPr>
        <p:spPr bwMode="auto">
          <a:xfrm>
            <a:off x="6791326" y="2147888"/>
            <a:ext cx="223996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简单优先分析法</a:t>
            </a:r>
          </a:p>
        </p:txBody>
      </p:sp>
      <p:sp>
        <p:nvSpPr>
          <p:cNvPr id="286726" name="Rectangle 6"/>
          <p:cNvSpPr>
            <a:spLocks noChangeArrowheads="1"/>
          </p:cNvSpPr>
          <p:nvPr/>
        </p:nvSpPr>
        <p:spPr bwMode="auto">
          <a:xfrm>
            <a:off x="6864351" y="3594101"/>
            <a:ext cx="2239963"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300" b="1" dirty="0">
                <a:solidFill>
                  <a:srgbClr val="011893"/>
                </a:solidFill>
                <a:latin typeface="Times New Roman" panose="02020603050405020304" pitchFamily="18" charset="0"/>
              </a:rPr>
              <a:t>算符优先分析法</a:t>
            </a:r>
          </a:p>
        </p:txBody>
      </p:sp>
      <p:sp>
        <p:nvSpPr>
          <p:cNvPr id="286727" name="Rectangle 7"/>
          <p:cNvSpPr>
            <a:spLocks noChangeArrowheads="1"/>
          </p:cNvSpPr>
          <p:nvPr/>
        </p:nvSpPr>
        <p:spPr bwMode="auto">
          <a:xfrm>
            <a:off x="7229476" y="5113338"/>
            <a:ext cx="1471613"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300" b="1" dirty="0">
                <a:solidFill>
                  <a:srgbClr val="011893"/>
                </a:solidFill>
                <a:latin typeface="Times New Roman" panose="02020603050405020304" pitchFamily="18" charset="0"/>
              </a:rPr>
              <a:t>LR</a:t>
            </a:r>
            <a:r>
              <a:rPr lang="zh-CN" altLang="en-US" sz="2300" b="1" dirty="0">
                <a:solidFill>
                  <a:srgbClr val="011893"/>
                </a:solidFill>
                <a:latin typeface="Times New Roman" panose="02020603050405020304" pitchFamily="18" charset="0"/>
              </a:rPr>
              <a:t>分析法</a:t>
            </a:r>
          </a:p>
        </p:txBody>
      </p:sp>
      <p:sp>
        <p:nvSpPr>
          <p:cNvPr id="286728" name="Text Box 8"/>
          <p:cNvSpPr txBox="1">
            <a:spLocks noChangeArrowheads="1"/>
          </p:cNvSpPr>
          <p:nvPr/>
        </p:nvSpPr>
        <p:spPr bwMode="auto">
          <a:xfrm>
            <a:off x="6162675" y="5483225"/>
            <a:ext cx="36591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适用性最广的“移进”</a:t>
            </a:r>
            <a:r>
              <a:rPr lang="en-US" altLang="zh-CN" b="1">
                <a:latin typeface="Times New Roman" panose="02020603050405020304" pitchFamily="18" charset="0"/>
                <a:ea typeface="楷体" panose="02010609060101010101" pitchFamily="49" charset="-122"/>
              </a:rPr>
              <a:t>+ </a:t>
            </a:r>
            <a:r>
              <a:rPr lang="zh-CN" altLang="en-US" b="1"/>
              <a:t>“</a:t>
            </a:r>
            <a:r>
              <a:rPr lang="zh-CN" altLang="en-US" b="1">
                <a:latin typeface="Times New Roman" panose="02020603050405020304" pitchFamily="18" charset="0"/>
                <a:ea typeface="楷体" panose="02010609060101010101" pitchFamily="49" charset="-122"/>
              </a:rPr>
              <a:t>归约”方法对文法几乎无要求</a:t>
            </a:r>
          </a:p>
        </p:txBody>
      </p:sp>
      <p:sp>
        <p:nvSpPr>
          <p:cNvPr id="286729" name="Text Box 9"/>
          <p:cNvSpPr txBox="1">
            <a:spLocks noChangeArrowheads="1"/>
          </p:cNvSpPr>
          <p:nvPr/>
        </p:nvSpPr>
        <p:spPr bwMode="auto">
          <a:xfrm>
            <a:off x="6511925" y="3973513"/>
            <a:ext cx="3062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只考虑算符间优先归约关系对文法有一定要求</a:t>
            </a:r>
          </a:p>
        </p:txBody>
      </p:sp>
      <p:sp>
        <p:nvSpPr>
          <p:cNvPr id="286730" name="Text Box 10"/>
          <p:cNvSpPr txBox="1">
            <a:spLocks noChangeArrowheads="1"/>
          </p:cNvSpPr>
          <p:nvPr/>
        </p:nvSpPr>
        <p:spPr bwMode="auto">
          <a:xfrm>
            <a:off x="6370639" y="2535238"/>
            <a:ext cx="32210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latin typeface="Times New Roman" panose="02020603050405020304" pitchFamily="18" charset="0"/>
                <a:ea typeface="楷体" panose="02010609060101010101" pitchFamily="49" charset="-122"/>
              </a:rPr>
              <a:t>考虑任意符号间优先归约关系对文法有一定要求</a:t>
            </a:r>
          </a:p>
        </p:txBody>
      </p:sp>
      <p:sp>
        <p:nvSpPr>
          <p:cNvPr id="286731" name="Text Box 11"/>
          <p:cNvSpPr txBox="1">
            <a:spLocks noChangeArrowheads="1"/>
          </p:cNvSpPr>
          <p:nvPr/>
        </p:nvSpPr>
        <p:spPr bwMode="auto">
          <a:xfrm>
            <a:off x="2638425" y="41497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2" name="Text Box 12"/>
          <p:cNvSpPr txBox="1">
            <a:spLocks noChangeArrowheads="1"/>
          </p:cNvSpPr>
          <p:nvPr/>
        </p:nvSpPr>
        <p:spPr bwMode="auto">
          <a:xfrm>
            <a:off x="2640013" y="2740026"/>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 panose="02010609060101010101" pitchFamily="49" charset="-122"/>
              </a:rPr>
              <a:t>对文法有严格要求</a:t>
            </a:r>
          </a:p>
        </p:txBody>
      </p:sp>
      <p:sp>
        <p:nvSpPr>
          <p:cNvPr id="286733" name="AutoShape 13"/>
          <p:cNvSpPr>
            <a:spLocks noChangeArrowheads="1"/>
          </p:cNvSpPr>
          <p:nvPr/>
        </p:nvSpPr>
        <p:spPr bwMode="auto">
          <a:xfrm>
            <a:off x="2452689" y="2224089"/>
            <a:ext cx="2452687" cy="1030287"/>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0000"/>
              </a:solidFill>
            </a:endParaRPr>
          </a:p>
        </p:txBody>
      </p:sp>
      <p:sp>
        <p:nvSpPr>
          <p:cNvPr id="286734" name="AutoShape 14"/>
          <p:cNvSpPr>
            <a:spLocks noChangeArrowheads="1"/>
          </p:cNvSpPr>
          <p:nvPr/>
        </p:nvSpPr>
        <p:spPr bwMode="auto">
          <a:xfrm>
            <a:off x="2454275" y="3611564"/>
            <a:ext cx="2452688"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5" name="AutoShape 15"/>
          <p:cNvSpPr>
            <a:spLocks noChangeArrowheads="1"/>
          </p:cNvSpPr>
          <p:nvPr/>
        </p:nvSpPr>
        <p:spPr bwMode="auto">
          <a:xfrm>
            <a:off x="6121401" y="2182814"/>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6" name="AutoShape 16"/>
          <p:cNvSpPr>
            <a:spLocks noChangeArrowheads="1"/>
          </p:cNvSpPr>
          <p:nvPr/>
        </p:nvSpPr>
        <p:spPr bwMode="auto">
          <a:xfrm>
            <a:off x="6122989" y="3613150"/>
            <a:ext cx="3787775" cy="1030288"/>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7" name="AutoShape 17"/>
          <p:cNvSpPr>
            <a:spLocks noChangeArrowheads="1"/>
          </p:cNvSpPr>
          <p:nvPr/>
        </p:nvSpPr>
        <p:spPr bwMode="auto">
          <a:xfrm>
            <a:off x="6124576" y="5100639"/>
            <a:ext cx="3787775" cy="103028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38" name="WordArt 18"/>
          <p:cNvSpPr>
            <a:spLocks noChangeArrowheads="1" noChangeShapeType="1" noTextEdit="1"/>
          </p:cNvSpPr>
          <p:nvPr/>
        </p:nvSpPr>
        <p:spPr bwMode="auto">
          <a:xfrm>
            <a:off x="6578601" y="15351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自底向上分析法</a:t>
            </a:r>
          </a:p>
        </p:txBody>
      </p:sp>
      <p:sp>
        <p:nvSpPr>
          <p:cNvPr id="286739" name="WordArt 19"/>
          <p:cNvSpPr>
            <a:spLocks noChangeArrowheads="1" noChangeShapeType="1" noTextEdit="1"/>
          </p:cNvSpPr>
          <p:nvPr/>
        </p:nvSpPr>
        <p:spPr bwMode="auto">
          <a:xfrm>
            <a:off x="2336801" y="1522413"/>
            <a:ext cx="2701925" cy="373062"/>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b="1" kern="10" dirty="0">
                <a:solidFill>
                  <a:srgbClr val="011893"/>
                </a:solidFill>
                <a:latin typeface="方正正粗黑简体"/>
              </a:rPr>
              <a:t>自顶向下分析法</a:t>
            </a:r>
          </a:p>
        </p:txBody>
      </p:sp>
      <p:sp>
        <p:nvSpPr>
          <p:cNvPr id="286740" name="Line 20"/>
          <p:cNvSpPr>
            <a:spLocks noChangeShapeType="1"/>
          </p:cNvSpPr>
          <p:nvPr/>
        </p:nvSpPr>
        <p:spPr bwMode="auto">
          <a:xfrm>
            <a:off x="5559425" y="1479550"/>
            <a:ext cx="0" cy="46164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 name="肘形连接符 3"/>
          <p:cNvCxnSpPr/>
          <p:nvPr/>
        </p:nvCxnSpPr>
        <p:spPr>
          <a:xfrm rot="5400000">
            <a:off x="1333103" y="3979467"/>
            <a:ext cx="1223170" cy="10191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54078" y="5100639"/>
            <a:ext cx="414019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不含左递归</a:t>
            </a:r>
            <a:endParaRPr lang="en-US" altLang="zh-CN" dirty="0" smtClean="0"/>
          </a:p>
          <a:p>
            <a:pPr marL="285750" indent="-285750">
              <a:buFont typeface="Arial" panose="020B0604020202020204" pitchFamily="34" charset="0"/>
              <a:buChar char="•"/>
            </a:pPr>
            <a:r>
              <a:rPr lang="zh-CN" altLang="en-US" dirty="0" smtClean="0"/>
              <a:t>每个非终结符号的各个候选式所推出的终结符号串首符号集合两两不相交</a:t>
            </a:r>
            <a:endParaRPr lang="zh-CN" altLang="en-US" dirty="0"/>
          </a:p>
        </p:txBody>
      </p:sp>
    </p:spTree>
    <p:extLst>
      <p:ext uri="{BB962C8B-B14F-4D97-AF65-F5344CB8AC3E}">
        <p14:creationId xmlns:p14="http://schemas.microsoft.com/office/powerpoint/2010/main" val="2033022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10979"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10980" name="Text Box 4"/>
          <p:cNvSpPr txBox="1">
            <a:spLocks noChangeArrowheads="1"/>
          </p:cNvSpPr>
          <p:nvPr/>
        </p:nvSpPr>
        <p:spPr bwMode="auto">
          <a:xfrm>
            <a:off x="1643063" y="2903538"/>
            <a:ext cx="8350250" cy="3249612"/>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i</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4</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5</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6</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U+T</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U+T</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p>
          <a:p>
            <a:pPr algn="just">
              <a:lnSpc>
                <a:spcPct val="115000"/>
              </a:lnSpc>
              <a:defRPr/>
            </a:pP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10981"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35846" name="Group 6"/>
          <p:cNvGrpSpPr>
            <a:grpSpLocks/>
          </p:cNvGrpSpPr>
          <p:nvPr/>
        </p:nvGrpSpPr>
        <p:grpSpPr bwMode="auto">
          <a:xfrm>
            <a:off x="8151813" y="665163"/>
            <a:ext cx="2501900" cy="5111750"/>
            <a:chOff x="4130" y="689"/>
            <a:chExt cx="1576" cy="3220"/>
          </a:xfrm>
        </p:grpSpPr>
        <p:sp>
          <p:nvSpPr>
            <p:cNvPr id="510983"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10984"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10985"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10986"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35859"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60"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61"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90"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10991"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35864"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65"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66"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95"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35868"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0997"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10998"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35871"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00"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5873"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1002"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11003"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5876"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877"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11006"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35848" name="Rectangle 31"/>
          <p:cNvSpPr>
            <a:spLocks noChangeArrowheads="1"/>
          </p:cNvSpPr>
          <p:nvPr/>
        </p:nvSpPr>
        <p:spPr bwMode="auto">
          <a:xfrm>
            <a:off x="8940800" y="2657476"/>
            <a:ext cx="1727200" cy="301942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5849" name="Line 33"/>
          <p:cNvSpPr>
            <a:spLocks noChangeShapeType="1"/>
          </p:cNvSpPr>
          <p:nvPr/>
        </p:nvSpPr>
        <p:spPr bwMode="auto">
          <a:xfrm>
            <a:off x="4916488" y="496728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0" name="Line 34"/>
          <p:cNvSpPr>
            <a:spLocks noChangeShapeType="1"/>
          </p:cNvSpPr>
          <p:nvPr/>
        </p:nvSpPr>
        <p:spPr bwMode="auto">
          <a:xfrm>
            <a:off x="4918075" y="483393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1" name="Line 35"/>
          <p:cNvSpPr>
            <a:spLocks noChangeShapeType="1"/>
          </p:cNvSpPr>
          <p:nvPr/>
        </p:nvSpPr>
        <p:spPr bwMode="auto">
          <a:xfrm>
            <a:off x="5681663" y="48355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2" name="Line 36"/>
          <p:cNvSpPr>
            <a:spLocks noChangeShapeType="1"/>
          </p:cNvSpPr>
          <p:nvPr/>
        </p:nvSpPr>
        <p:spPr bwMode="auto">
          <a:xfrm>
            <a:off x="5683250" y="497205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3" name="Oval 37"/>
          <p:cNvSpPr>
            <a:spLocks noChangeArrowheads="1"/>
          </p:cNvSpPr>
          <p:nvPr/>
        </p:nvSpPr>
        <p:spPr bwMode="auto">
          <a:xfrm>
            <a:off x="4976814" y="4868864"/>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5854" name="Oval 38"/>
          <p:cNvSpPr>
            <a:spLocks noChangeArrowheads="1"/>
          </p:cNvSpPr>
          <p:nvPr/>
        </p:nvSpPr>
        <p:spPr bwMode="auto">
          <a:xfrm>
            <a:off x="5740401" y="4870451"/>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29578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12003"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12004" name="Text Box 4"/>
          <p:cNvSpPr txBox="1">
            <a:spLocks noChangeArrowheads="1"/>
          </p:cNvSpPr>
          <p:nvPr/>
        </p:nvSpPr>
        <p:spPr bwMode="auto">
          <a:xfrm>
            <a:off x="1643063" y="2903538"/>
            <a:ext cx="8350250" cy="3249612"/>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i</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4</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5</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6</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U+T</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U+T</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p>
          <a:p>
            <a:pPr algn="just">
              <a:lnSpc>
                <a:spcPct val="115000"/>
              </a:lnSpc>
              <a:defRPr/>
            </a:pP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由此得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T</a:t>
            </a: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12005"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36870" name="Group 6"/>
          <p:cNvGrpSpPr>
            <a:grpSpLocks/>
          </p:cNvGrpSpPr>
          <p:nvPr/>
        </p:nvGrpSpPr>
        <p:grpSpPr bwMode="auto">
          <a:xfrm>
            <a:off x="8151813" y="665163"/>
            <a:ext cx="2501900" cy="5111750"/>
            <a:chOff x="4130" y="689"/>
            <a:chExt cx="1576" cy="3220"/>
          </a:xfrm>
        </p:grpSpPr>
        <p:sp>
          <p:nvSpPr>
            <p:cNvPr id="512007"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12008"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12009"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12010"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36890"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1"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2"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14"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12015"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36895"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6"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97"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19"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36899"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21"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12022"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36902"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24"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6904"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2026"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12027"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6907"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908"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12030"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36872" name="Rectangle 31"/>
          <p:cNvSpPr>
            <a:spLocks noChangeArrowheads="1"/>
          </p:cNvSpPr>
          <p:nvPr/>
        </p:nvSpPr>
        <p:spPr bwMode="auto">
          <a:xfrm>
            <a:off x="8940800" y="2657476"/>
            <a:ext cx="1727200" cy="301942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6873" name="Oval 32"/>
          <p:cNvSpPr>
            <a:spLocks noChangeArrowheads="1"/>
          </p:cNvSpPr>
          <p:nvPr/>
        </p:nvSpPr>
        <p:spPr bwMode="auto">
          <a:xfrm>
            <a:off x="8053388" y="2127251"/>
            <a:ext cx="2017712" cy="625475"/>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6874" name="Line 33"/>
          <p:cNvSpPr>
            <a:spLocks noChangeShapeType="1"/>
          </p:cNvSpPr>
          <p:nvPr/>
        </p:nvSpPr>
        <p:spPr bwMode="auto">
          <a:xfrm>
            <a:off x="4916488" y="496728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Line 34"/>
          <p:cNvSpPr>
            <a:spLocks noChangeShapeType="1"/>
          </p:cNvSpPr>
          <p:nvPr/>
        </p:nvSpPr>
        <p:spPr bwMode="auto">
          <a:xfrm>
            <a:off x="4918075" y="483393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6" name="Line 35"/>
          <p:cNvSpPr>
            <a:spLocks noChangeShapeType="1"/>
          </p:cNvSpPr>
          <p:nvPr/>
        </p:nvSpPr>
        <p:spPr bwMode="auto">
          <a:xfrm>
            <a:off x="5681663" y="48355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7" name="Line 36"/>
          <p:cNvSpPr>
            <a:spLocks noChangeShapeType="1"/>
          </p:cNvSpPr>
          <p:nvPr/>
        </p:nvSpPr>
        <p:spPr bwMode="auto">
          <a:xfrm>
            <a:off x="5683250" y="497205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8" name="Oval 37"/>
          <p:cNvSpPr>
            <a:spLocks noChangeArrowheads="1"/>
          </p:cNvSpPr>
          <p:nvPr/>
        </p:nvSpPr>
        <p:spPr bwMode="auto">
          <a:xfrm>
            <a:off x="4976814" y="4868864"/>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6879" name="Oval 38"/>
          <p:cNvSpPr>
            <a:spLocks noChangeArrowheads="1"/>
          </p:cNvSpPr>
          <p:nvPr/>
        </p:nvSpPr>
        <p:spPr bwMode="auto">
          <a:xfrm>
            <a:off x="5740401" y="4870451"/>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6880" name="Line 39"/>
          <p:cNvSpPr>
            <a:spLocks noChangeShapeType="1"/>
          </p:cNvSpPr>
          <p:nvPr/>
        </p:nvSpPr>
        <p:spPr bwMode="auto">
          <a:xfrm>
            <a:off x="3417888" y="6011863"/>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1" name="Line 40"/>
          <p:cNvSpPr>
            <a:spLocks noChangeShapeType="1"/>
          </p:cNvSpPr>
          <p:nvPr/>
        </p:nvSpPr>
        <p:spPr bwMode="auto">
          <a:xfrm>
            <a:off x="3419475" y="5878513"/>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2" name="Line 41"/>
          <p:cNvSpPr>
            <a:spLocks noChangeShapeType="1"/>
          </p:cNvSpPr>
          <p:nvPr/>
        </p:nvSpPr>
        <p:spPr bwMode="auto">
          <a:xfrm>
            <a:off x="4230688" y="588010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3" name="Line 42"/>
          <p:cNvSpPr>
            <a:spLocks noChangeShapeType="1"/>
          </p:cNvSpPr>
          <p:nvPr/>
        </p:nvSpPr>
        <p:spPr bwMode="auto">
          <a:xfrm>
            <a:off x="4232275" y="60166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4" name="Oval 43"/>
          <p:cNvSpPr>
            <a:spLocks noChangeArrowheads="1"/>
          </p:cNvSpPr>
          <p:nvPr/>
        </p:nvSpPr>
        <p:spPr bwMode="auto">
          <a:xfrm>
            <a:off x="3478214" y="5913439"/>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6885" name="Oval 44"/>
          <p:cNvSpPr>
            <a:spLocks noChangeArrowheads="1"/>
          </p:cNvSpPr>
          <p:nvPr/>
        </p:nvSpPr>
        <p:spPr bwMode="auto">
          <a:xfrm>
            <a:off x="4289426" y="5915026"/>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31111718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13027"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13028" name="Text Box 4"/>
          <p:cNvSpPr txBox="1">
            <a:spLocks noChangeArrowheads="1"/>
          </p:cNvSpPr>
          <p:nvPr/>
        </p:nvSpPr>
        <p:spPr bwMode="auto">
          <a:xfrm>
            <a:off x="1643063" y="2903538"/>
            <a:ext cx="8350250" cy="3249612"/>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i</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4</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5</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p>
          <a:p>
            <a:pPr algn="just">
              <a:lnSpc>
                <a:spcPct val="115000"/>
              </a:lnSpc>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6</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U+T</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U+T</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p>
          <a:p>
            <a:pPr algn="just">
              <a:lnSpc>
                <a:spcPct val="115000"/>
              </a:lnSpc>
              <a:defRPr/>
            </a:pP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由此得 </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T</a:t>
            </a:r>
            <a:endParaRPr kumimoji="1" lang="zh-CN" altLang="en-US" sz="2000" b="1">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13029"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37894" name="Group 6"/>
          <p:cNvGrpSpPr>
            <a:grpSpLocks/>
          </p:cNvGrpSpPr>
          <p:nvPr/>
        </p:nvGrpSpPr>
        <p:grpSpPr bwMode="auto">
          <a:xfrm>
            <a:off x="8151813" y="665163"/>
            <a:ext cx="2501900" cy="5111750"/>
            <a:chOff x="4130" y="689"/>
            <a:chExt cx="1576" cy="3220"/>
          </a:xfrm>
        </p:grpSpPr>
        <p:sp>
          <p:nvSpPr>
            <p:cNvPr id="513031"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13032"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13033"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13034"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37914"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5"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16"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038"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13039"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37919"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0"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21"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043"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37923"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045"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13046"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37926"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048"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7928"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050"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13051"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7931"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932"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13054"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37896" name="Rectangle 31"/>
          <p:cNvSpPr>
            <a:spLocks noChangeArrowheads="1"/>
          </p:cNvSpPr>
          <p:nvPr/>
        </p:nvSpPr>
        <p:spPr bwMode="auto">
          <a:xfrm>
            <a:off x="8940800" y="2657476"/>
            <a:ext cx="1727200" cy="301942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useBgFill="1">
        <p:nvSpPr>
          <p:cNvPr id="37897" name="Rectangle 33"/>
          <p:cNvSpPr>
            <a:spLocks noChangeArrowheads="1"/>
          </p:cNvSpPr>
          <p:nvPr/>
        </p:nvSpPr>
        <p:spPr bwMode="auto">
          <a:xfrm>
            <a:off x="8228013" y="1944689"/>
            <a:ext cx="1727200" cy="769937"/>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7898" name="Line 34"/>
          <p:cNvSpPr>
            <a:spLocks noChangeShapeType="1"/>
          </p:cNvSpPr>
          <p:nvPr/>
        </p:nvSpPr>
        <p:spPr bwMode="auto">
          <a:xfrm>
            <a:off x="4916488" y="496728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9" name="Line 35"/>
          <p:cNvSpPr>
            <a:spLocks noChangeShapeType="1"/>
          </p:cNvSpPr>
          <p:nvPr/>
        </p:nvSpPr>
        <p:spPr bwMode="auto">
          <a:xfrm>
            <a:off x="4918075" y="483393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0" name="Line 36"/>
          <p:cNvSpPr>
            <a:spLocks noChangeShapeType="1"/>
          </p:cNvSpPr>
          <p:nvPr/>
        </p:nvSpPr>
        <p:spPr bwMode="auto">
          <a:xfrm>
            <a:off x="5681663" y="48355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1" name="Line 37"/>
          <p:cNvSpPr>
            <a:spLocks noChangeShapeType="1"/>
          </p:cNvSpPr>
          <p:nvPr/>
        </p:nvSpPr>
        <p:spPr bwMode="auto">
          <a:xfrm>
            <a:off x="5683250" y="497205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2" name="Oval 38"/>
          <p:cNvSpPr>
            <a:spLocks noChangeArrowheads="1"/>
          </p:cNvSpPr>
          <p:nvPr/>
        </p:nvSpPr>
        <p:spPr bwMode="auto">
          <a:xfrm>
            <a:off x="4976814" y="4868864"/>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7903" name="Oval 39"/>
          <p:cNvSpPr>
            <a:spLocks noChangeArrowheads="1"/>
          </p:cNvSpPr>
          <p:nvPr/>
        </p:nvSpPr>
        <p:spPr bwMode="auto">
          <a:xfrm>
            <a:off x="5740401" y="4870451"/>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7904" name="Line 40"/>
          <p:cNvSpPr>
            <a:spLocks noChangeShapeType="1"/>
          </p:cNvSpPr>
          <p:nvPr/>
        </p:nvSpPr>
        <p:spPr bwMode="auto">
          <a:xfrm>
            <a:off x="3417888" y="6011863"/>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5" name="Line 41"/>
          <p:cNvSpPr>
            <a:spLocks noChangeShapeType="1"/>
          </p:cNvSpPr>
          <p:nvPr/>
        </p:nvSpPr>
        <p:spPr bwMode="auto">
          <a:xfrm>
            <a:off x="3419475" y="5878513"/>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6" name="Line 42"/>
          <p:cNvSpPr>
            <a:spLocks noChangeShapeType="1"/>
          </p:cNvSpPr>
          <p:nvPr/>
        </p:nvSpPr>
        <p:spPr bwMode="auto">
          <a:xfrm>
            <a:off x="4230688" y="588010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7" name="Line 43"/>
          <p:cNvSpPr>
            <a:spLocks noChangeShapeType="1"/>
          </p:cNvSpPr>
          <p:nvPr/>
        </p:nvSpPr>
        <p:spPr bwMode="auto">
          <a:xfrm>
            <a:off x="4232275" y="60166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8" name="Oval 44"/>
          <p:cNvSpPr>
            <a:spLocks noChangeArrowheads="1"/>
          </p:cNvSpPr>
          <p:nvPr/>
        </p:nvSpPr>
        <p:spPr bwMode="auto">
          <a:xfrm>
            <a:off x="3478214" y="5913439"/>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7909" name="Oval 45"/>
          <p:cNvSpPr>
            <a:spLocks noChangeArrowheads="1"/>
          </p:cNvSpPr>
          <p:nvPr/>
        </p:nvSpPr>
        <p:spPr bwMode="auto">
          <a:xfrm>
            <a:off x="4289426" y="5915026"/>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1872747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14051"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514052" name="Text Box 4"/>
          <p:cNvSpPr txBox="1">
            <a:spLocks noChangeArrowheads="1"/>
          </p:cNvSpPr>
          <p:nvPr/>
        </p:nvSpPr>
        <p:spPr bwMode="auto">
          <a:xfrm>
            <a:off x="1643063" y="2903538"/>
            <a:ext cx="8350250" cy="3600450"/>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15000"/>
              </a:lnSpc>
              <a:defRPr/>
            </a:pP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1</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U+i</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中，第一个</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·&gt; *</a:t>
            </a:r>
          </a:p>
          <a:p>
            <a:pPr algn="just">
              <a:lnSpc>
                <a:spcPct val="115000"/>
              </a:lnSpc>
              <a:defRPr/>
            </a:pP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2</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U+F*</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中，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F</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 ·&gt; *</a:t>
            </a:r>
          </a:p>
          <a:p>
            <a:pPr algn="just">
              <a:lnSpc>
                <a:spcPct val="115000"/>
              </a:lnSpc>
              <a:defRPr/>
            </a:pP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3</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是句柄，由此可得*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&lt;· </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endPar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p>
            <a:pPr algn="just">
              <a:lnSpc>
                <a:spcPct val="115000"/>
              </a:lnSpc>
              <a:defRPr/>
            </a:pP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4</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U+V*F</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p>
          <a:p>
            <a:pPr algn="just">
              <a:lnSpc>
                <a:spcPct val="115000"/>
              </a:lnSpc>
              <a:defRPr/>
            </a:pP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由此可得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    *</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F</a:t>
            </a:r>
          </a:p>
          <a:p>
            <a:pPr algn="just">
              <a:lnSpc>
                <a:spcPct val="115000"/>
              </a:lnSpc>
              <a:defRPr/>
            </a:pP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5</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V*F</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U+V</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是句柄，由此得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&lt;· V</a:t>
            </a:r>
          </a:p>
          <a:p>
            <a:pPr algn="just">
              <a:lnSpc>
                <a:spcPct val="115000"/>
              </a:lnSpc>
              <a:defRPr/>
            </a:pP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6</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）将</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V</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归约到</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T</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，句型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U+T</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U+T</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是句柄</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p>
          <a:p>
            <a:pPr algn="just">
              <a:lnSpc>
                <a:spcPct val="115000"/>
              </a:lnSpc>
              <a:defRPr/>
            </a:pP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由此得 </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U    +</a:t>
            </a:r>
            <a:r>
              <a:rPr kumimoji="1" lang="zh-CN" altLang="en-US"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t>
            </a:r>
            <a:r>
              <a:rPr kumimoji="1" lang="en-US" altLang="zh-CN" sz="20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T</a:t>
            </a:r>
          </a:p>
          <a:p>
            <a:pPr algn="just">
              <a:lnSpc>
                <a:spcPct val="115000"/>
              </a:lnSpc>
              <a:defRPr/>
            </a:pPr>
            <a:r>
              <a:rPr kumimoji="1" lang="zh-CN" altLang="en-US" sz="2000" b="1" dirty="0">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kumimoji="1" lang="zh-CN" altLang="en-US" sz="2000" b="1" dirty="0">
                <a:solidFill>
                  <a:srgbClr val="011893"/>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还有其它的符号对间的关系，可以借助于其它更多的句型来寻找。</a:t>
            </a:r>
          </a:p>
        </p:txBody>
      </p:sp>
      <p:sp>
        <p:nvSpPr>
          <p:cNvPr id="514053" name="Rectangle 5"/>
          <p:cNvSpPr>
            <a:spLocks noChangeArrowheads="1"/>
          </p:cNvSpPr>
          <p:nvPr/>
        </p:nvSpPr>
        <p:spPr bwMode="auto">
          <a:xfrm>
            <a:off x="2282825" y="2530476"/>
            <a:ext cx="560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20000"/>
              </a:spcAft>
              <a:defRPr/>
            </a:pP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随便写一个句型</a:t>
            </a:r>
            <a:r>
              <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rPr>
              <a:t>U+i*i   </a:t>
            </a:r>
            <a:r>
              <a:rPr kumimoji="1" lang="zh-CN" altLang="en-US" sz="2000" b="1">
                <a:effectLst>
                  <a:outerShdw blurRad="38100" dist="38100" dir="2700000" algn="tl">
                    <a:srgbClr val="000000"/>
                  </a:outerShdw>
                </a:effectLst>
                <a:latin typeface="Times New Roman" panose="02020603050405020304" pitchFamily="18" charset="0"/>
                <a:ea typeface="楷体_GB2312" pitchFamily="49" charset="-122"/>
              </a:rPr>
              <a:t>画出其对应的语法树如右</a:t>
            </a:r>
            <a:endParaRPr kumimoji="1" lang="en-US" altLang="zh-CN" sz="2000" b="1">
              <a:effectLst>
                <a:outerShdw blurRad="38100" dist="38100" dir="2700000" algn="tl">
                  <a:srgbClr val="000000"/>
                </a:outerShdw>
              </a:effectLst>
              <a:latin typeface="Times New Roman" panose="02020603050405020304" pitchFamily="18" charset="0"/>
              <a:ea typeface="楷体_GB2312" pitchFamily="49" charset="-122"/>
            </a:endParaRPr>
          </a:p>
        </p:txBody>
      </p:sp>
      <p:grpSp>
        <p:nvGrpSpPr>
          <p:cNvPr id="38918" name="Group 6"/>
          <p:cNvGrpSpPr>
            <a:grpSpLocks/>
          </p:cNvGrpSpPr>
          <p:nvPr/>
        </p:nvGrpSpPr>
        <p:grpSpPr bwMode="auto">
          <a:xfrm>
            <a:off x="8151813" y="665163"/>
            <a:ext cx="2501900" cy="5111750"/>
            <a:chOff x="4130" y="689"/>
            <a:chExt cx="1576" cy="3220"/>
          </a:xfrm>
        </p:grpSpPr>
        <p:sp>
          <p:nvSpPr>
            <p:cNvPr id="514055" name="Text Box 7"/>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14056" name="Text Box 8"/>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14057" name="Text Box 9"/>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14058" name="Text Box 10"/>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38939" name="Line 11"/>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0" name="Line 12"/>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1" name="Line 13"/>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62" name="Text Box 14"/>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14063" name="Text Box 15"/>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38944" name="Line 16"/>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5" name="Line 17"/>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46" name="Line 18"/>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67" name="Text Box 19"/>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38948" name="Line 20"/>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69" name="Text Box 21"/>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14070" name="Text Box 22"/>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38951" name="Line 23"/>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72" name="Text Box 24"/>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8953" name="Line 25"/>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74" name="Text Box 26"/>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14075" name="Text Box 27"/>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38956" name="Line 28"/>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957" name="Line 29"/>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14078" name="Rectangle 30"/>
          <p:cNvSpPr>
            <a:spLocks noChangeArrowheads="1"/>
          </p:cNvSpPr>
          <p:nvPr/>
        </p:nvSpPr>
        <p:spPr bwMode="auto">
          <a:xfrm>
            <a:off x="1938339" y="1404939"/>
            <a:ext cx="7081837"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zh-CN" altLang="en-US" sz="2000" b="1">
                <a:latin typeface="Times New Roman" panose="02020603050405020304" pitchFamily="18" charset="0"/>
              </a:rPr>
              <a:t>举例</a:t>
            </a:r>
            <a:r>
              <a:rPr lang="en-US" altLang="zh-CN" sz="2000" b="1">
                <a:latin typeface="Times New Roman" panose="02020603050405020304" pitchFamily="18" charset="0"/>
              </a:rPr>
              <a:t>——</a:t>
            </a:r>
            <a:r>
              <a:rPr lang="zh-CN" altLang="en-US" sz="2000" b="1">
                <a:latin typeface="Times New Roman" panose="02020603050405020304" pitchFamily="18" charset="0"/>
              </a:rPr>
              <a:t>有文法      </a:t>
            </a:r>
            <a:r>
              <a:rPr lang="en-US" altLang="zh-CN" sz="2000" b="1">
                <a:latin typeface="Times New Roman" panose="02020603050405020304" pitchFamily="18" charset="0"/>
              </a:rPr>
              <a:t>E</a:t>
            </a:r>
            <a:r>
              <a:rPr lang="en-US" altLang="zh-CN" sz="2000" b="1">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000" b="1">
                <a:effectLst>
                  <a:outerShdw blurRad="38100" dist="38100" dir="2700000" algn="tl">
                    <a:srgbClr val="000000"/>
                  </a:outerShdw>
                </a:effectLst>
                <a:latin typeface="Times New Roman" panose="02020603050405020304" pitchFamily="18" charset="0"/>
              </a:rPr>
              <a:t>                                  V::=F | V*F</a:t>
            </a:r>
            <a:r>
              <a:rPr lang="zh-CN" altLang="en-US" sz="2000" b="1">
                <a:effectLst>
                  <a:outerShdw blurRad="38100" dist="38100" dir="2700000" algn="tl">
                    <a:srgbClr val="000000"/>
                  </a:outerShdw>
                </a:effectLst>
                <a:latin typeface="Times New Roman" panose="02020603050405020304" pitchFamily="18" charset="0"/>
              </a:rPr>
              <a:t>      </a:t>
            </a:r>
            <a:r>
              <a:rPr lang="en-US" altLang="zh-CN" sz="2000" b="1">
                <a:effectLst>
                  <a:outerShdw blurRad="38100" dist="38100" dir="2700000" algn="tl">
                    <a:srgbClr val="000000"/>
                  </a:outerShdw>
                </a:effectLst>
                <a:latin typeface="Times New Roman" panose="02020603050405020304" pitchFamily="18" charset="0"/>
              </a:rPr>
              <a:t>F::=i | (E)   </a:t>
            </a:r>
          </a:p>
          <a:p>
            <a:pPr algn="just" eaLnBrk="1" hangingPunct="1">
              <a:lnSpc>
                <a:spcPct val="115000"/>
              </a:lnSpc>
              <a:buFont typeface="Arial" panose="020B0604020202020204" pitchFamily="34" charset="0"/>
              <a:buNone/>
              <a:defRPr/>
            </a:pPr>
            <a:r>
              <a:rPr lang="zh-CN" altLang="en-US" sz="2000" b="1">
                <a:effectLst>
                  <a:outerShdw blurRad="38100" dist="38100" dir="2700000" algn="tl">
                    <a:srgbClr val="000000"/>
                  </a:outerShdw>
                </a:effectLst>
                <a:latin typeface="Times New Roman" panose="02020603050405020304" pitchFamily="18" charset="0"/>
              </a:rPr>
              <a:t>尝试找找符号间的优先关系</a:t>
            </a:r>
          </a:p>
        </p:txBody>
      </p:sp>
      <p:sp useBgFill="1">
        <p:nvSpPr>
          <p:cNvPr id="38920" name="Rectangle 31"/>
          <p:cNvSpPr>
            <a:spLocks noChangeArrowheads="1"/>
          </p:cNvSpPr>
          <p:nvPr/>
        </p:nvSpPr>
        <p:spPr bwMode="auto">
          <a:xfrm>
            <a:off x="8940800" y="2657476"/>
            <a:ext cx="1727200" cy="301942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useBgFill="1">
        <p:nvSpPr>
          <p:cNvPr id="38921" name="Rectangle 32"/>
          <p:cNvSpPr>
            <a:spLocks noChangeArrowheads="1"/>
          </p:cNvSpPr>
          <p:nvPr/>
        </p:nvSpPr>
        <p:spPr bwMode="auto">
          <a:xfrm>
            <a:off x="8228013" y="2003425"/>
            <a:ext cx="1727200" cy="7112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useBgFill="1">
        <p:nvSpPr>
          <p:cNvPr id="38922" name="Rectangle 33"/>
          <p:cNvSpPr>
            <a:spLocks noChangeArrowheads="1"/>
          </p:cNvSpPr>
          <p:nvPr/>
        </p:nvSpPr>
        <p:spPr bwMode="auto">
          <a:xfrm>
            <a:off x="8632825" y="1217613"/>
            <a:ext cx="1016000" cy="85566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8923" name="Line 34"/>
          <p:cNvSpPr>
            <a:spLocks noChangeShapeType="1"/>
          </p:cNvSpPr>
          <p:nvPr/>
        </p:nvSpPr>
        <p:spPr bwMode="auto">
          <a:xfrm>
            <a:off x="4916488" y="496728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4" name="Line 35"/>
          <p:cNvSpPr>
            <a:spLocks noChangeShapeType="1"/>
          </p:cNvSpPr>
          <p:nvPr/>
        </p:nvSpPr>
        <p:spPr bwMode="auto">
          <a:xfrm>
            <a:off x="4918075" y="4833938"/>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5" name="Line 36"/>
          <p:cNvSpPr>
            <a:spLocks noChangeShapeType="1"/>
          </p:cNvSpPr>
          <p:nvPr/>
        </p:nvSpPr>
        <p:spPr bwMode="auto">
          <a:xfrm>
            <a:off x="5681663" y="48355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6" name="Line 37"/>
          <p:cNvSpPr>
            <a:spLocks noChangeShapeType="1"/>
          </p:cNvSpPr>
          <p:nvPr/>
        </p:nvSpPr>
        <p:spPr bwMode="auto">
          <a:xfrm>
            <a:off x="5683250" y="497205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7" name="Oval 38"/>
          <p:cNvSpPr>
            <a:spLocks noChangeArrowheads="1"/>
          </p:cNvSpPr>
          <p:nvPr/>
        </p:nvSpPr>
        <p:spPr bwMode="auto">
          <a:xfrm>
            <a:off x="4976814" y="4868864"/>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8928" name="Oval 39"/>
          <p:cNvSpPr>
            <a:spLocks noChangeArrowheads="1"/>
          </p:cNvSpPr>
          <p:nvPr/>
        </p:nvSpPr>
        <p:spPr bwMode="auto">
          <a:xfrm>
            <a:off x="5740401" y="4870451"/>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8929" name="Line 40"/>
          <p:cNvSpPr>
            <a:spLocks noChangeShapeType="1"/>
          </p:cNvSpPr>
          <p:nvPr/>
        </p:nvSpPr>
        <p:spPr bwMode="auto">
          <a:xfrm>
            <a:off x="3417888" y="6011863"/>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0" name="Line 41"/>
          <p:cNvSpPr>
            <a:spLocks noChangeShapeType="1"/>
          </p:cNvSpPr>
          <p:nvPr/>
        </p:nvSpPr>
        <p:spPr bwMode="auto">
          <a:xfrm>
            <a:off x="3419475" y="5878513"/>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1" name="Line 42"/>
          <p:cNvSpPr>
            <a:spLocks noChangeShapeType="1"/>
          </p:cNvSpPr>
          <p:nvPr/>
        </p:nvSpPr>
        <p:spPr bwMode="auto">
          <a:xfrm>
            <a:off x="4230688" y="5880100"/>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2" name="Line 43"/>
          <p:cNvSpPr>
            <a:spLocks noChangeShapeType="1"/>
          </p:cNvSpPr>
          <p:nvPr/>
        </p:nvSpPr>
        <p:spPr bwMode="auto">
          <a:xfrm>
            <a:off x="4232275" y="6016625"/>
            <a:ext cx="1905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3" name="Oval 44"/>
          <p:cNvSpPr>
            <a:spLocks noChangeArrowheads="1"/>
          </p:cNvSpPr>
          <p:nvPr/>
        </p:nvSpPr>
        <p:spPr bwMode="auto">
          <a:xfrm>
            <a:off x="3478214" y="5913439"/>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38934" name="Oval 45"/>
          <p:cNvSpPr>
            <a:spLocks noChangeArrowheads="1"/>
          </p:cNvSpPr>
          <p:nvPr/>
        </p:nvSpPr>
        <p:spPr bwMode="auto">
          <a:xfrm>
            <a:off x="4289426" y="5915026"/>
            <a:ext cx="66675" cy="6667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25538626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15075"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graphicFrame>
        <p:nvGraphicFramePr>
          <p:cNvPr id="515404" name="Group 332"/>
          <p:cNvGraphicFramePr>
            <a:graphicFrameLocks noGrp="1"/>
          </p:cNvGraphicFramePr>
          <p:nvPr/>
        </p:nvGraphicFramePr>
        <p:xfrm>
          <a:off x="4851401" y="2497139"/>
          <a:ext cx="5692775" cy="3870674"/>
        </p:xfrm>
        <a:graphic>
          <a:graphicData uri="http://schemas.openxmlformats.org/drawingml/2006/table">
            <a:tbl>
              <a:tblPr/>
              <a:tblGrid>
                <a:gridCol w="517525">
                  <a:extLst>
                    <a:ext uri="{9D8B030D-6E8A-4147-A177-3AD203B41FA5}">
                      <a16:colId xmlns:a16="http://schemas.microsoft.com/office/drawing/2014/main" val="4136562771"/>
                    </a:ext>
                  </a:extLst>
                </a:gridCol>
                <a:gridCol w="517525">
                  <a:extLst>
                    <a:ext uri="{9D8B030D-6E8A-4147-A177-3AD203B41FA5}">
                      <a16:colId xmlns:a16="http://schemas.microsoft.com/office/drawing/2014/main" val="2677376312"/>
                    </a:ext>
                  </a:extLst>
                </a:gridCol>
                <a:gridCol w="517525">
                  <a:extLst>
                    <a:ext uri="{9D8B030D-6E8A-4147-A177-3AD203B41FA5}">
                      <a16:colId xmlns:a16="http://schemas.microsoft.com/office/drawing/2014/main" val="1267000799"/>
                    </a:ext>
                  </a:extLst>
                </a:gridCol>
                <a:gridCol w="517525">
                  <a:extLst>
                    <a:ext uri="{9D8B030D-6E8A-4147-A177-3AD203B41FA5}">
                      <a16:colId xmlns:a16="http://schemas.microsoft.com/office/drawing/2014/main" val="1688246595"/>
                    </a:ext>
                  </a:extLst>
                </a:gridCol>
                <a:gridCol w="517525">
                  <a:extLst>
                    <a:ext uri="{9D8B030D-6E8A-4147-A177-3AD203B41FA5}">
                      <a16:colId xmlns:a16="http://schemas.microsoft.com/office/drawing/2014/main" val="1175627781"/>
                    </a:ext>
                  </a:extLst>
                </a:gridCol>
                <a:gridCol w="517525">
                  <a:extLst>
                    <a:ext uri="{9D8B030D-6E8A-4147-A177-3AD203B41FA5}">
                      <a16:colId xmlns:a16="http://schemas.microsoft.com/office/drawing/2014/main" val="1436626713"/>
                    </a:ext>
                  </a:extLst>
                </a:gridCol>
                <a:gridCol w="517525">
                  <a:extLst>
                    <a:ext uri="{9D8B030D-6E8A-4147-A177-3AD203B41FA5}">
                      <a16:colId xmlns:a16="http://schemas.microsoft.com/office/drawing/2014/main" val="3150136014"/>
                    </a:ext>
                  </a:extLst>
                </a:gridCol>
                <a:gridCol w="517525">
                  <a:extLst>
                    <a:ext uri="{9D8B030D-6E8A-4147-A177-3AD203B41FA5}">
                      <a16:colId xmlns:a16="http://schemas.microsoft.com/office/drawing/2014/main" val="3042877379"/>
                    </a:ext>
                  </a:extLst>
                </a:gridCol>
                <a:gridCol w="517525">
                  <a:extLst>
                    <a:ext uri="{9D8B030D-6E8A-4147-A177-3AD203B41FA5}">
                      <a16:colId xmlns:a16="http://schemas.microsoft.com/office/drawing/2014/main" val="3297003450"/>
                    </a:ext>
                  </a:extLst>
                </a:gridCol>
                <a:gridCol w="517525">
                  <a:extLst>
                    <a:ext uri="{9D8B030D-6E8A-4147-A177-3AD203B41FA5}">
                      <a16:colId xmlns:a16="http://schemas.microsoft.com/office/drawing/2014/main" val="2751622757"/>
                    </a:ext>
                  </a:extLst>
                </a:gridCol>
                <a:gridCol w="517525">
                  <a:extLst>
                    <a:ext uri="{9D8B030D-6E8A-4147-A177-3AD203B41FA5}">
                      <a16:colId xmlns:a16="http://schemas.microsoft.com/office/drawing/2014/main" val="1684978389"/>
                    </a:ext>
                  </a:extLst>
                </a:gridCol>
              </a:tblGrid>
              <a:tr h="42665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U</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T</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V</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i</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5669629"/>
                  </a:ext>
                </a:extLst>
              </a:tr>
              <a:tr h="33522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E</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3559807"/>
                  </a:ext>
                </a:extLst>
              </a:tr>
              <a:tr h="33522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U</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6736727"/>
                  </a:ext>
                </a:extLst>
              </a:tr>
              <a:tr h="33522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T</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96521322"/>
                  </a:ext>
                </a:extLst>
              </a:tr>
              <a:tr h="33522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F</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27755567"/>
                  </a:ext>
                </a:extLst>
              </a:tr>
              <a:tr h="33522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V</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10554925"/>
                  </a:ext>
                </a:extLst>
              </a:tr>
              <a:tr h="33522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32890220"/>
                  </a:ext>
                </a:extLst>
              </a:tr>
              <a:tr h="42665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2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94920706"/>
                  </a:ext>
                </a:extLst>
              </a:tr>
              <a:tr h="33522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i</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8650559"/>
                  </a:ext>
                </a:extLst>
              </a:tr>
              <a:tr h="33522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689088"/>
                  </a:ext>
                </a:extLst>
              </a:tr>
              <a:tr h="335224">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a:spcBef>
                          <a:spcPct val="20000"/>
                        </a:spcBef>
                        <a:buClr>
                          <a:schemeClr val="hlink"/>
                        </a:buClr>
                        <a:buSzPct val="70000"/>
                        <a:buFont typeface="Wingdings" panose="05000000000000000000" pitchFamily="2" charset="2"/>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en-US" sz="1600" b="1" i="0" u="none" strike="noStrike" cap="none" normalizeH="0" baseline="0" dirty="0" smtClean="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215106"/>
                  </a:ext>
                </a:extLst>
              </a:tr>
            </a:tbl>
          </a:graphicData>
        </a:graphic>
      </p:graphicFrame>
      <p:grpSp>
        <p:nvGrpSpPr>
          <p:cNvPr id="515264" name="Group 192"/>
          <p:cNvGrpSpPr>
            <a:grpSpLocks/>
          </p:cNvGrpSpPr>
          <p:nvPr/>
        </p:nvGrpSpPr>
        <p:grpSpPr bwMode="auto">
          <a:xfrm>
            <a:off x="8164513" y="3325813"/>
            <a:ext cx="144462" cy="107950"/>
            <a:chOff x="1927" y="3498"/>
            <a:chExt cx="114" cy="68"/>
          </a:xfrm>
        </p:grpSpPr>
        <p:grpSp>
          <p:nvGrpSpPr>
            <p:cNvPr id="40220" name="Group 193"/>
            <p:cNvGrpSpPr>
              <a:grpSpLocks/>
            </p:cNvGrpSpPr>
            <p:nvPr/>
          </p:nvGrpSpPr>
          <p:grpSpPr bwMode="auto">
            <a:xfrm>
              <a:off x="1927" y="3498"/>
              <a:ext cx="114" cy="68"/>
              <a:chOff x="1927" y="3498"/>
              <a:chExt cx="137" cy="68"/>
            </a:xfrm>
          </p:grpSpPr>
          <p:sp>
            <p:nvSpPr>
              <p:cNvPr id="40222" name="Line 194"/>
              <p:cNvSpPr>
                <a:spLocks noChangeShapeType="1"/>
              </p:cNvSpPr>
              <p:nvPr/>
            </p:nvSpPr>
            <p:spPr bwMode="auto">
              <a:xfrm>
                <a:off x="1927" y="3498"/>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23" name="Line 195"/>
              <p:cNvSpPr>
                <a:spLocks noChangeShapeType="1"/>
              </p:cNvSpPr>
              <p:nvPr/>
            </p:nvSpPr>
            <p:spPr bwMode="auto">
              <a:xfrm>
                <a:off x="1927" y="3566"/>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0221" name="Oval 196"/>
            <p:cNvSpPr>
              <a:spLocks noChangeArrowheads="1"/>
            </p:cNvSpPr>
            <p:nvPr/>
          </p:nvSpPr>
          <p:spPr bwMode="auto">
            <a:xfrm>
              <a:off x="1973" y="3521"/>
              <a:ext cx="22" cy="23"/>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269" name="Group 197"/>
          <p:cNvGrpSpPr>
            <a:grpSpLocks/>
          </p:cNvGrpSpPr>
          <p:nvPr/>
        </p:nvGrpSpPr>
        <p:grpSpPr bwMode="auto">
          <a:xfrm>
            <a:off x="7121526" y="4654551"/>
            <a:ext cx="142875" cy="182563"/>
            <a:chOff x="2313" y="3181"/>
            <a:chExt cx="113" cy="136"/>
          </a:xfrm>
        </p:grpSpPr>
        <p:sp>
          <p:nvSpPr>
            <p:cNvPr id="40217" name="Line 198"/>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18" name="Line 199"/>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19" name="Oval 200"/>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273" name="Group 201"/>
          <p:cNvGrpSpPr>
            <a:grpSpLocks/>
          </p:cNvGrpSpPr>
          <p:nvPr/>
        </p:nvGrpSpPr>
        <p:grpSpPr bwMode="auto">
          <a:xfrm>
            <a:off x="10217151" y="3000375"/>
            <a:ext cx="144463" cy="107950"/>
            <a:chOff x="1927" y="3498"/>
            <a:chExt cx="114" cy="68"/>
          </a:xfrm>
        </p:grpSpPr>
        <p:grpSp>
          <p:nvGrpSpPr>
            <p:cNvPr id="40213" name="Group 202"/>
            <p:cNvGrpSpPr>
              <a:grpSpLocks/>
            </p:cNvGrpSpPr>
            <p:nvPr/>
          </p:nvGrpSpPr>
          <p:grpSpPr bwMode="auto">
            <a:xfrm>
              <a:off x="1927" y="3498"/>
              <a:ext cx="114" cy="68"/>
              <a:chOff x="1927" y="3498"/>
              <a:chExt cx="137" cy="68"/>
            </a:xfrm>
          </p:grpSpPr>
          <p:sp>
            <p:nvSpPr>
              <p:cNvPr id="40215" name="Line 203"/>
              <p:cNvSpPr>
                <a:spLocks noChangeShapeType="1"/>
              </p:cNvSpPr>
              <p:nvPr/>
            </p:nvSpPr>
            <p:spPr bwMode="auto">
              <a:xfrm>
                <a:off x="1927" y="3498"/>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16" name="Line 204"/>
              <p:cNvSpPr>
                <a:spLocks noChangeShapeType="1"/>
              </p:cNvSpPr>
              <p:nvPr/>
            </p:nvSpPr>
            <p:spPr bwMode="auto">
              <a:xfrm>
                <a:off x="1927" y="3566"/>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0214" name="Oval 205"/>
            <p:cNvSpPr>
              <a:spLocks noChangeArrowheads="1"/>
            </p:cNvSpPr>
            <p:nvPr/>
          </p:nvSpPr>
          <p:spPr bwMode="auto">
            <a:xfrm>
              <a:off x="1973" y="3521"/>
              <a:ext cx="22" cy="23"/>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278" name="Group 206"/>
          <p:cNvGrpSpPr>
            <a:grpSpLocks/>
          </p:cNvGrpSpPr>
          <p:nvPr/>
        </p:nvGrpSpPr>
        <p:grpSpPr bwMode="auto">
          <a:xfrm>
            <a:off x="8667751" y="4333875"/>
            <a:ext cx="144463" cy="107950"/>
            <a:chOff x="1927" y="3498"/>
            <a:chExt cx="114" cy="68"/>
          </a:xfrm>
        </p:grpSpPr>
        <p:grpSp>
          <p:nvGrpSpPr>
            <p:cNvPr id="40209" name="Group 207"/>
            <p:cNvGrpSpPr>
              <a:grpSpLocks/>
            </p:cNvGrpSpPr>
            <p:nvPr/>
          </p:nvGrpSpPr>
          <p:grpSpPr bwMode="auto">
            <a:xfrm>
              <a:off x="1927" y="3498"/>
              <a:ext cx="114" cy="68"/>
              <a:chOff x="1927" y="3498"/>
              <a:chExt cx="137" cy="68"/>
            </a:xfrm>
          </p:grpSpPr>
          <p:sp>
            <p:nvSpPr>
              <p:cNvPr id="40211" name="Line 208"/>
              <p:cNvSpPr>
                <a:spLocks noChangeShapeType="1"/>
              </p:cNvSpPr>
              <p:nvPr/>
            </p:nvSpPr>
            <p:spPr bwMode="auto">
              <a:xfrm>
                <a:off x="1927" y="3498"/>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12" name="Line 209"/>
              <p:cNvSpPr>
                <a:spLocks noChangeShapeType="1"/>
              </p:cNvSpPr>
              <p:nvPr/>
            </p:nvSpPr>
            <p:spPr bwMode="auto">
              <a:xfrm>
                <a:off x="1927" y="3566"/>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0210" name="Oval 210"/>
            <p:cNvSpPr>
              <a:spLocks noChangeArrowheads="1"/>
            </p:cNvSpPr>
            <p:nvPr/>
          </p:nvSpPr>
          <p:spPr bwMode="auto">
            <a:xfrm>
              <a:off x="1973" y="3521"/>
              <a:ext cx="22" cy="23"/>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283" name="Group 211"/>
          <p:cNvGrpSpPr>
            <a:grpSpLocks/>
          </p:cNvGrpSpPr>
          <p:nvPr/>
        </p:nvGrpSpPr>
        <p:grpSpPr bwMode="auto">
          <a:xfrm>
            <a:off x="6616701" y="4657725"/>
            <a:ext cx="144463" cy="107950"/>
            <a:chOff x="1927" y="3498"/>
            <a:chExt cx="114" cy="68"/>
          </a:xfrm>
        </p:grpSpPr>
        <p:grpSp>
          <p:nvGrpSpPr>
            <p:cNvPr id="40205" name="Group 212"/>
            <p:cNvGrpSpPr>
              <a:grpSpLocks/>
            </p:cNvGrpSpPr>
            <p:nvPr/>
          </p:nvGrpSpPr>
          <p:grpSpPr bwMode="auto">
            <a:xfrm>
              <a:off x="1927" y="3498"/>
              <a:ext cx="114" cy="68"/>
              <a:chOff x="1927" y="3498"/>
              <a:chExt cx="137" cy="68"/>
            </a:xfrm>
          </p:grpSpPr>
          <p:sp>
            <p:nvSpPr>
              <p:cNvPr id="40207" name="Line 213"/>
              <p:cNvSpPr>
                <a:spLocks noChangeShapeType="1"/>
              </p:cNvSpPr>
              <p:nvPr/>
            </p:nvSpPr>
            <p:spPr bwMode="auto">
              <a:xfrm>
                <a:off x="1927" y="3498"/>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08" name="Line 214"/>
              <p:cNvSpPr>
                <a:spLocks noChangeShapeType="1"/>
              </p:cNvSpPr>
              <p:nvPr/>
            </p:nvSpPr>
            <p:spPr bwMode="auto">
              <a:xfrm>
                <a:off x="1927" y="3566"/>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0206" name="Oval 215"/>
            <p:cNvSpPr>
              <a:spLocks noChangeArrowheads="1"/>
            </p:cNvSpPr>
            <p:nvPr/>
          </p:nvSpPr>
          <p:spPr bwMode="auto">
            <a:xfrm>
              <a:off x="1973" y="3521"/>
              <a:ext cx="22" cy="23"/>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288" name="Group 216"/>
          <p:cNvGrpSpPr>
            <a:grpSpLocks/>
          </p:cNvGrpSpPr>
          <p:nvPr/>
        </p:nvGrpSpPr>
        <p:grpSpPr bwMode="auto">
          <a:xfrm>
            <a:off x="7119938" y="5018088"/>
            <a:ext cx="144462" cy="107950"/>
            <a:chOff x="1927" y="3498"/>
            <a:chExt cx="114" cy="68"/>
          </a:xfrm>
        </p:grpSpPr>
        <p:grpSp>
          <p:nvGrpSpPr>
            <p:cNvPr id="40201" name="Group 217"/>
            <p:cNvGrpSpPr>
              <a:grpSpLocks/>
            </p:cNvGrpSpPr>
            <p:nvPr/>
          </p:nvGrpSpPr>
          <p:grpSpPr bwMode="auto">
            <a:xfrm>
              <a:off x="1927" y="3498"/>
              <a:ext cx="114" cy="68"/>
              <a:chOff x="1927" y="3498"/>
              <a:chExt cx="137" cy="68"/>
            </a:xfrm>
          </p:grpSpPr>
          <p:sp>
            <p:nvSpPr>
              <p:cNvPr id="40203" name="Line 218"/>
              <p:cNvSpPr>
                <a:spLocks noChangeShapeType="1"/>
              </p:cNvSpPr>
              <p:nvPr/>
            </p:nvSpPr>
            <p:spPr bwMode="auto">
              <a:xfrm>
                <a:off x="1927" y="3498"/>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04" name="Line 219"/>
              <p:cNvSpPr>
                <a:spLocks noChangeShapeType="1"/>
              </p:cNvSpPr>
              <p:nvPr/>
            </p:nvSpPr>
            <p:spPr bwMode="auto">
              <a:xfrm>
                <a:off x="1927" y="3566"/>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0202" name="Oval 220"/>
            <p:cNvSpPr>
              <a:spLocks noChangeArrowheads="1"/>
            </p:cNvSpPr>
            <p:nvPr/>
          </p:nvSpPr>
          <p:spPr bwMode="auto">
            <a:xfrm>
              <a:off x="1973" y="3521"/>
              <a:ext cx="22" cy="23"/>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293" name="Group 221"/>
          <p:cNvGrpSpPr>
            <a:grpSpLocks/>
          </p:cNvGrpSpPr>
          <p:nvPr/>
        </p:nvGrpSpPr>
        <p:grpSpPr bwMode="auto">
          <a:xfrm>
            <a:off x="5535613" y="5737225"/>
            <a:ext cx="144462" cy="107950"/>
            <a:chOff x="1927" y="3498"/>
            <a:chExt cx="114" cy="68"/>
          </a:xfrm>
        </p:grpSpPr>
        <p:grpSp>
          <p:nvGrpSpPr>
            <p:cNvPr id="40197" name="Group 222"/>
            <p:cNvGrpSpPr>
              <a:grpSpLocks/>
            </p:cNvGrpSpPr>
            <p:nvPr/>
          </p:nvGrpSpPr>
          <p:grpSpPr bwMode="auto">
            <a:xfrm>
              <a:off x="1927" y="3498"/>
              <a:ext cx="114" cy="68"/>
              <a:chOff x="1927" y="3498"/>
              <a:chExt cx="137" cy="68"/>
            </a:xfrm>
          </p:grpSpPr>
          <p:sp>
            <p:nvSpPr>
              <p:cNvPr id="40199" name="Line 223"/>
              <p:cNvSpPr>
                <a:spLocks noChangeShapeType="1"/>
              </p:cNvSpPr>
              <p:nvPr/>
            </p:nvSpPr>
            <p:spPr bwMode="auto">
              <a:xfrm>
                <a:off x="1927" y="3498"/>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200" name="Line 224"/>
              <p:cNvSpPr>
                <a:spLocks noChangeShapeType="1"/>
              </p:cNvSpPr>
              <p:nvPr/>
            </p:nvSpPr>
            <p:spPr bwMode="auto">
              <a:xfrm>
                <a:off x="1927" y="3566"/>
                <a:ext cx="137"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0198" name="Oval 225"/>
            <p:cNvSpPr>
              <a:spLocks noChangeArrowheads="1"/>
            </p:cNvSpPr>
            <p:nvPr/>
          </p:nvSpPr>
          <p:spPr bwMode="auto">
            <a:xfrm>
              <a:off x="1973" y="3521"/>
              <a:ext cx="22" cy="23"/>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298" name="Group 226"/>
          <p:cNvGrpSpPr>
            <a:grpSpLocks/>
          </p:cNvGrpSpPr>
          <p:nvPr/>
        </p:nvGrpSpPr>
        <p:grpSpPr bwMode="auto">
          <a:xfrm flipH="1">
            <a:off x="10217151" y="3325814"/>
            <a:ext cx="144463" cy="179387"/>
            <a:chOff x="2313" y="3181"/>
            <a:chExt cx="113" cy="136"/>
          </a:xfrm>
        </p:grpSpPr>
        <p:sp>
          <p:nvSpPr>
            <p:cNvPr id="40194" name="Line 227"/>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95" name="Line 228"/>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96" name="Oval 229"/>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02" name="Group 230"/>
          <p:cNvGrpSpPr>
            <a:grpSpLocks/>
          </p:cNvGrpSpPr>
          <p:nvPr/>
        </p:nvGrpSpPr>
        <p:grpSpPr bwMode="auto">
          <a:xfrm flipH="1">
            <a:off x="10217151" y="3649664"/>
            <a:ext cx="144463" cy="179387"/>
            <a:chOff x="2313" y="3181"/>
            <a:chExt cx="113" cy="136"/>
          </a:xfrm>
        </p:grpSpPr>
        <p:sp>
          <p:nvSpPr>
            <p:cNvPr id="40191" name="Line 231"/>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92" name="Line 232"/>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93" name="Oval 233"/>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06" name="Group 234"/>
          <p:cNvGrpSpPr>
            <a:grpSpLocks/>
          </p:cNvGrpSpPr>
          <p:nvPr/>
        </p:nvGrpSpPr>
        <p:grpSpPr bwMode="auto">
          <a:xfrm flipH="1">
            <a:off x="10217151" y="3973514"/>
            <a:ext cx="144463" cy="179387"/>
            <a:chOff x="2313" y="3181"/>
            <a:chExt cx="113" cy="136"/>
          </a:xfrm>
        </p:grpSpPr>
        <p:sp>
          <p:nvSpPr>
            <p:cNvPr id="40188" name="Line 235"/>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89" name="Line 236"/>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90" name="Oval 237"/>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10" name="Group 238"/>
          <p:cNvGrpSpPr>
            <a:grpSpLocks/>
          </p:cNvGrpSpPr>
          <p:nvPr/>
        </p:nvGrpSpPr>
        <p:grpSpPr bwMode="auto">
          <a:xfrm flipH="1">
            <a:off x="10217151" y="4297364"/>
            <a:ext cx="144463" cy="179387"/>
            <a:chOff x="2313" y="3181"/>
            <a:chExt cx="113" cy="136"/>
          </a:xfrm>
        </p:grpSpPr>
        <p:sp>
          <p:nvSpPr>
            <p:cNvPr id="40185" name="Line 239"/>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86" name="Line 240"/>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87" name="Oval 241"/>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14" name="Group 242"/>
          <p:cNvGrpSpPr>
            <a:grpSpLocks/>
          </p:cNvGrpSpPr>
          <p:nvPr/>
        </p:nvGrpSpPr>
        <p:grpSpPr bwMode="auto">
          <a:xfrm flipH="1">
            <a:off x="8164513" y="3649664"/>
            <a:ext cx="144462" cy="179387"/>
            <a:chOff x="2313" y="3181"/>
            <a:chExt cx="113" cy="136"/>
          </a:xfrm>
        </p:grpSpPr>
        <p:sp>
          <p:nvSpPr>
            <p:cNvPr id="40182" name="Line 243"/>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83" name="Line 244"/>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84" name="Oval 245"/>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18" name="Group 246"/>
          <p:cNvGrpSpPr>
            <a:grpSpLocks/>
          </p:cNvGrpSpPr>
          <p:nvPr/>
        </p:nvGrpSpPr>
        <p:grpSpPr bwMode="auto">
          <a:xfrm flipH="1">
            <a:off x="8164513" y="3973514"/>
            <a:ext cx="144462" cy="179387"/>
            <a:chOff x="2313" y="3181"/>
            <a:chExt cx="113" cy="136"/>
          </a:xfrm>
        </p:grpSpPr>
        <p:sp>
          <p:nvSpPr>
            <p:cNvPr id="40179" name="Line 247"/>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80" name="Line 248"/>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81" name="Oval 249"/>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22" name="Group 250"/>
          <p:cNvGrpSpPr>
            <a:grpSpLocks/>
          </p:cNvGrpSpPr>
          <p:nvPr/>
        </p:nvGrpSpPr>
        <p:grpSpPr bwMode="auto">
          <a:xfrm flipH="1">
            <a:off x="8164513" y="4297364"/>
            <a:ext cx="144462" cy="179387"/>
            <a:chOff x="2313" y="3181"/>
            <a:chExt cx="113" cy="136"/>
          </a:xfrm>
        </p:grpSpPr>
        <p:sp>
          <p:nvSpPr>
            <p:cNvPr id="40176" name="Line 251"/>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77" name="Line 252"/>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78" name="Oval 253"/>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26" name="Group 254"/>
          <p:cNvGrpSpPr>
            <a:grpSpLocks/>
          </p:cNvGrpSpPr>
          <p:nvPr/>
        </p:nvGrpSpPr>
        <p:grpSpPr bwMode="auto">
          <a:xfrm flipH="1">
            <a:off x="8667751" y="3973514"/>
            <a:ext cx="144463" cy="179387"/>
            <a:chOff x="2313" y="3181"/>
            <a:chExt cx="113" cy="136"/>
          </a:xfrm>
        </p:grpSpPr>
        <p:sp>
          <p:nvSpPr>
            <p:cNvPr id="40173" name="Line 255"/>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74" name="Line 256"/>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75" name="Oval 257"/>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30" name="Group 258"/>
          <p:cNvGrpSpPr>
            <a:grpSpLocks/>
          </p:cNvGrpSpPr>
          <p:nvPr/>
        </p:nvGrpSpPr>
        <p:grpSpPr bwMode="auto">
          <a:xfrm flipH="1">
            <a:off x="10215563" y="5378450"/>
            <a:ext cx="144462" cy="179388"/>
            <a:chOff x="2313" y="3181"/>
            <a:chExt cx="113" cy="136"/>
          </a:xfrm>
        </p:grpSpPr>
        <p:sp>
          <p:nvSpPr>
            <p:cNvPr id="40170" name="Line 259"/>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71" name="Line 260"/>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72" name="Oval 261"/>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34" name="Group 262"/>
          <p:cNvGrpSpPr>
            <a:grpSpLocks/>
          </p:cNvGrpSpPr>
          <p:nvPr/>
        </p:nvGrpSpPr>
        <p:grpSpPr bwMode="auto">
          <a:xfrm flipH="1">
            <a:off x="8162926" y="5378450"/>
            <a:ext cx="144463" cy="179388"/>
            <a:chOff x="2313" y="3181"/>
            <a:chExt cx="113" cy="136"/>
          </a:xfrm>
        </p:grpSpPr>
        <p:sp>
          <p:nvSpPr>
            <p:cNvPr id="40167" name="Line 263"/>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68" name="Line 264"/>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69" name="Oval 265"/>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38" name="Group 266"/>
          <p:cNvGrpSpPr>
            <a:grpSpLocks/>
          </p:cNvGrpSpPr>
          <p:nvPr/>
        </p:nvGrpSpPr>
        <p:grpSpPr bwMode="auto">
          <a:xfrm flipH="1">
            <a:off x="8666163" y="5378450"/>
            <a:ext cx="144462" cy="179388"/>
            <a:chOff x="2313" y="3181"/>
            <a:chExt cx="113" cy="136"/>
          </a:xfrm>
        </p:grpSpPr>
        <p:sp>
          <p:nvSpPr>
            <p:cNvPr id="40164" name="Line 267"/>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65" name="Line 268"/>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66" name="Oval 269"/>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42" name="Group 270"/>
          <p:cNvGrpSpPr>
            <a:grpSpLocks/>
          </p:cNvGrpSpPr>
          <p:nvPr/>
        </p:nvGrpSpPr>
        <p:grpSpPr bwMode="auto">
          <a:xfrm flipH="1">
            <a:off x="10217151" y="6026150"/>
            <a:ext cx="144463" cy="179388"/>
            <a:chOff x="2313" y="3181"/>
            <a:chExt cx="113" cy="136"/>
          </a:xfrm>
        </p:grpSpPr>
        <p:sp>
          <p:nvSpPr>
            <p:cNvPr id="40161" name="Line 271"/>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62" name="Line 272"/>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63" name="Oval 273"/>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46" name="Group 274"/>
          <p:cNvGrpSpPr>
            <a:grpSpLocks/>
          </p:cNvGrpSpPr>
          <p:nvPr/>
        </p:nvGrpSpPr>
        <p:grpSpPr bwMode="auto">
          <a:xfrm flipH="1">
            <a:off x="8164513" y="6026150"/>
            <a:ext cx="144462" cy="179388"/>
            <a:chOff x="2313" y="3181"/>
            <a:chExt cx="113" cy="136"/>
          </a:xfrm>
        </p:grpSpPr>
        <p:sp>
          <p:nvSpPr>
            <p:cNvPr id="40158" name="Line 275"/>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59" name="Line 276"/>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60" name="Oval 277"/>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50" name="Group 278"/>
          <p:cNvGrpSpPr>
            <a:grpSpLocks/>
          </p:cNvGrpSpPr>
          <p:nvPr/>
        </p:nvGrpSpPr>
        <p:grpSpPr bwMode="auto">
          <a:xfrm flipH="1">
            <a:off x="8667751" y="6026150"/>
            <a:ext cx="144463" cy="179388"/>
            <a:chOff x="2313" y="3181"/>
            <a:chExt cx="113" cy="136"/>
          </a:xfrm>
        </p:grpSpPr>
        <p:sp>
          <p:nvSpPr>
            <p:cNvPr id="40155" name="Line 279"/>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56" name="Line 280"/>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57" name="Oval 281"/>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54" name="Group 282"/>
          <p:cNvGrpSpPr>
            <a:grpSpLocks/>
          </p:cNvGrpSpPr>
          <p:nvPr/>
        </p:nvGrpSpPr>
        <p:grpSpPr bwMode="auto">
          <a:xfrm>
            <a:off x="7624764" y="4657726"/>
            <a:ext cx="142875" cy="182563"/>
            <a:chOff x="2313" y="3181"/>
            <a:chExt cx="113" cy="136"/>
          </a:xfrm>
        </p:grpSpPr>
        <p:sp>
          <p:nvSpPr>
            <p:cNvPr id="40152" name="Line 283"/>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53" name="Line 284"/>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54" name="Oval 285"/>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58" name="Group 286"/>
          <p:cNvGrpSpPr>
            <a:grpSpLocks/>
          </p:cNvGrpSpPr>
          <p:nvPr/>
        </p:nvGrpSpPr>
        <p:grpSpPr bwMode="auto">
          <a:xfrm>
            <a:off x="9210676" y="4651376"/>
            <a:ext cx="142875" cy="182563"/>
            <a:chOff x="2313" y="3181"/>
            <a:chExt cx="113" cy="136"/>
          </a:xfrm>
        </p:grpSpPr>
        <p:sp>
          <p:nvSpPr>
            <p:cNvPr id="40149" name="Line 287"/>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50" name="Line 288"/>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51" name="Oval 289"/>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62" name="Group 290"/>
          <p:cNvGrpSpPr>
            <a:grpSpLocks/>
          </p:cNvGrpSpPr>
          <p:nvPr/>
        </p:nvGrpSpPr>
        <p:grpSpPr bwMode="auto">
          <a:xfrm>
            <a:off x="9713914" y="4654551"/>
            <a:ext cx="142875" cy="182563"/>
            <a:chOff x="2313" y="3181"/>
            <a:chExt cx="113" cy="136"/>
          </a:xfrm>
        </p:grpSpPr>
        <p:sp>
          <p:nvSpPr>
            <p:cNvPr id="40146" name="Line 291"/>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7" name="Line 292"/>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8" name="Oval 293"/>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66" name="Group 294"/>
          <p:cNvGrpSpPr>
            <a:grpSpLocks/>
          </p:cNvGrpSpPr>
          <p:nvPr/>
        </p:nvGrpSpPr>
        <p:grpSpPr bwMode="auto">
          <a:xfrm>
            <a:off x="9210676" y="5011738"/>
            <a:ext cx="142875" cy="182562"/>
            <a:chOff x="2313" y="3181"/>
            <a:chExt cx="113" cy="136"/>
          </a:xfrm>
        </p:grpSpPr>
        <p:sp>
          <p:nvSpPr>
            <p:cNvPr id="40143" name="Line 295"/>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4" name="Line 296"/>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5" name="Oval 297"/>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70" name="Group 298"/>
          <p:cNvGrpSpPr>
            <a:grpSpLocks/>
          </p:cNvGrpSpPr>
          <p:nvPr/>
        </p:nvGrpSpPr>
        <p:grpSpPr bwMode="auto">
          <a:xfrm>
            <a:off x="9713914" y="5014913"/>
            <a:ext cx="142875" cy="182562"/>
            <a:chOff x="2313" y="3181"/>
            <a:chExt cx="113" cy="136"/>
          </a:xfrm>
        </p:grpSpPr>
        <p:sp>
          <p:nvSpPr>
            <p:cNvPr id="40140" name="Line 299"/>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1" name="Line 300"/>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42" name="Oval 301"/>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74" name="Group 302"/>
          <p:cNvGrpSpPr>
            <a:grpSpLocks/>
          </p:cNvGrpSpPr>
          <p:nvPr/>
        </p:nvGrpSpPr>
        <p:grpSpPr bwMode="auto">
          <a:xfrm>
            <a:off x="9209089" y="5695951"/>
            <a:ext cx="142875" cy="182563"/>
            <a:chOff x="2313" y="3181"/>
            <a:chExt cx="113" cy="136"/>
          </a:xfrm>
        </p:grpSpPr>
        <p:sp>
          <p:nvSpPr>
            <p:cNvPr id="40137" name="Line 303"/>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38" name="Line 304"/>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39" name="Oval 305"/>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78" name="Group 306"/>
          <p:cNvGrpSpPr>
            <a:grpSpLocks/>
          </p:cNvGrpSpPr>
          <p:nvPr/>
        </p:nvGrpSpPr>
        <p:grpSpPr bwMode="auto">
          <a:xfrm>
            <a:off x="9712326" y="5699126"/>
            <a:ext cx="142875" cy="182563"/>
            <a:chOff x="2313" y="3181"/>
            <a:chExt cx="113" cy="136"/>
          </a:xfrm>
        </p:grpSpPr>
        <p:sp>
          <p:nvSpPr>
            <p:cNvPr id="40134" name="Line 307"/>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35" name="Line 308"/>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36" name="Oval 309"/>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82" name="Group 310"/>
          <p:cNvGrpSpPr>
            <a:grpSpLocks/>
          </p:cNvGrpSpPr>
          <p:nvPr/>
        </p:nvGrpSpPr>
        <p:grpSpPr bwMode="auto">
          <a:xfrm>
            <a:off x="7121526" y="5700713"/>
            <a:ext cx="142875" cy="182562"/>
            <a:chOff x="2313" y="3181"/>
            <a:chExt cx="113" cy="136"/>
          </a:xfrm>
        </p:grpSpPr>
        <p:sp>
          <p:nvSpPr>
            <p:cNvPr id="40131" name="Line 311"/>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32" name="Line 312"/>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33" name="Oval 313"/>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86" name="Group 314"/>
          <p:cNvGrpSpPr>
            <a:grpSpLocks/>
          </p:cNvGrpSpPr>
          <p:nvPr/>
        </p:nvGrpSpPr>
        <p:grpSpPr bwMode="auto">
          <a:xfrm>
            <a:off x="7624764" y="5703888"/>
            <a:ext cx="142875" cy="182562"/>
            <a:chOff x="2313" y="3181"/>
            <a:chExt cx="113" cy="136"/>
          </a:xfrm>
        </p:grpSpPr>
        <p:sp>
          <p:nvSpPr>
            <p:cNvPr id="40128" name="Line 315"/>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29" name="Line 316"/>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30" name="Oval 317"/>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90" name="Group 318"/>
          <p:cNvGrpSpPr>
            <a:grpSpLocks/>
          </p:cNvGrpSpPr>
          <p:nvPr/>
        </p:nvGrpSpPr>
        <p:grpSpPr bwMode="auto">
          <a:xfrm>
            <a:off x="6111876" y="5700713"/>
            <a:ext cx="142875" cy="182562"/>
            <a:chOff x="2313" y="3181"/>
            <a:chExt cx="113" cy="136"/>
          </a:xfrm>
        </p:grpSpPr>
        <p:sp>
          <p:nvSpPr>
            <p:cNvPr id="40125" name="Line 319"/>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26" name="Line 320"/>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27" name="Oval 321"/>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5394" name="Group 322"/>
          <p:cNvGrpSpPr>
            <a:grpSpLocks/>
          </p:cNvGrpSpPr>
          <p:nvPr/>
        </p:nvGrpSpPr>
        <p:grpSpPr bwMode="auto">
          <a:xfrm>
            <a:off x="6615114" y="5703888"/>
            <a:ext cx="142875" cy="182562"/>
            <a:chOff x="2313" y="3181"/>
            <a:chExt cx="113" cy="136"/>
          </a:xfrm>
        </p:grpSpPr>
        <p:sp>
          <p:nvSpPr>
            <p:cNvPr id="40122" name="Line 323"/>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23" name="Line 324"/>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124" name="Oval 325"/>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515400" name="Rectangle 328"/>
          <p:cNvSpPr>
            <a:spLocks noChangeArrowheads="1"/>
          </p:cNvSpPr>
          <p:nvPr/>
        </p:nvSpPr>
        <p:spPr bwMode="auto">
          <a:xfrm>
            <a:off x="4948239" y="1504950"/>
            <a:ext cx="5526087"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15000"/>
              </a:lnSpc>
              <a:buFont typeface="Arial" panose="020B0604020202020204" pitchFamily="34" charset="0"/>
              <a:buNone/>
              <a:defRPr/>
            </a:pPr>
            <a:r>
              <a:rPr lang="en-US" altLang="zh-CN" sz="2400" b="1" dirty="0">
                <a:solidFill>
                  <a:srgbClr val="011893"/>
                </a:solidFill>
                <a:latin typeface="Times New Roman" panose="02020603050405020304" pitchFamily="18" charset="0"/>
              </a:rPr>
              <a:t>E</a:t>
            </a:r>
            <a:r>
              <a:rPr lang="en-US" altLang="zh-CN" sz="2400" b="1" dirty="0">
                <a:solidFill>
                  <a:srgbClr val="011893"/>
                </a:solidFill>
                <a:effectLst>
                  <a:outerShdw blurRad="38100" dist="38100" dir="2700000" algn="tl">
                    <a:srgbClr val="000000"/>
                  </a:outerShdw>
                </a:effectLst>
                <a:latin typeface="Times New Roman" panose="02020603050405020304" pitchFamily="18" charset="0"/>
              </a:rPr>
              <a:t>::=U                  U::=T | U+T        T::=V</a:t>
            </a:r>
          </a:p>
          <a:p>
            <a:pPr algn="just" eaLnBrk="1" hangingPunct="1">
              <a:lnSpc>
                <a:spcPct val="115000"/>
              </a:lnSpc>
              <a:buFont typeface="Arial" panose="020B0604020202020204" pitchFamily="34" charset="0"/>
              <a:buNone/>
              <a:defRPr/>
            </a:pPr>
            <a:r>
              <a:rPr lang="en-US" altLang="zh-CN" sz="2400" b="1" dirty="0">
                <a:solidFill>
                  <a:srgbClr val="011893"/>
                </a:solidFill>
                <a:effectLst>
                  <a:outerShdw blurRad="38100" dist="38100" dir="2700000" algn="tl">
                    <a:srgbClr val="000000"/>
                  </a:outerShdw>
                </a:effectLst>
                <a:latin typeface="Times New Roman" panose="02020603050405020304" pitchFamily="18" charset="0"/>
              </a:rPr>
              <a:t>V::=F | V*F</a:t>
            </a:r>
            <a:r>
              <a:rPr lang="zh-CN" altLang="en-US" sz="2400" b="1" dirty="0">
                <a:solidFill>
                  <a:srgbClr val="011893"/>
                </a:solidFill>
                <a:effectLst>
                  <a:outerShdw blurRad="38100" dist="38100" dir="2700000" algn="tl">
                    <a:srgbClr val="000000"/>
                  </a:outerShdw>
                </a:effectLst>
                <a:latin typeface="Times New Roman" panose="02020603050405020304" pitchFamily="18" charset="0"/>
              </a:rPr>
              <a:t>        </a:t>
            </a:r>
            <a:r>
              <a:rPr lang="en-US" altLang="zh-CN" sz="2400" b="1" dirty="0">
                <a:solidFill>
                  <a:srgbClr val="011893"/>
                </a:solidFill>
                <a:effectLst>
                  <a:outerShdw blurRad="38100" dist="38100" dir="2700000" algn="tl">
                    <a:srgbClr val="000000"/>
                  </a:outerShdw>
                </a:effectLst>
                <a:latin typeface="Times New Roman" panose="02020603050405020304" pitchFamily="18" charset="0"/>
              </a:rPr>
              <a:t>F::=i | (E)   </a:t>
            </a:r>
          </a:p>
        </p:txBody>
      </p:sp>
      <p:sp>
        <p:nvSpPr>
          <p:cNvPr id="515401" name="Rectangle 329"/>
          <p:cNvSpPr>
            <a:spLocks noChangeArrowheads="1"/>
          </p:cNvSpPr>
          <p:nvPr/>
        </p:nvSpPr>
        <p:spPr bwMode="auto">
          <a:xfrm>
            <a:off x="1706563" y="1565275"/>
            <a:ext cx="2989262" cy="366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30000"/>
              </a:lnSpc>
              <a:spcBef>
                <a:spcPct val="0"/>
              </a:spcBef>
              <a:buClrTx/>
              <a:buSzTx/>
              <a:buFont typeface="Arial" panose="020B0604020202020204" pitchFamily="34" charset="0"/>
              <a:buNone/>
            </a:pPr>
            <a:r>
              <a:rPr lang="zh-CN" altLang="en-US" sz="2000" b="1">
                <a:latin typeface="Times New Roman" panose="02020603050405020304" pitchFamily="18" charset="0"/>
              </a:rPr>
              <a:t>优先关系矩阵</a:t>
            </a:r>
            <a:r>
              <a:rPr lang="en-US" altLang="zh-CN" sz="2000" b="1">
                <a:latin typeface="Times New Roman" panose="02020603050405020304" pitchFamily="18" charset="0"/>
              </a:rPr>
              <a:t>——</a:t>
            </a:r>
          </a:p>
          <a:p>
            <a:pPr algn="just" eaLnBrk="1" hangingPunct="1">
              <a:lnSpc>
                <a:spcPct val="130000"/>
              </a:lnSpc>
              <a:spcBef>
                <a:spcPct val="0"/>
              </a:spcBef>
              <a:buClrTx/>
              <a:buSzTx/>
              <a:buFont typeface="Arial" panose="020B0604020202020204" pitchFamily="34" charset="0"/>
              <a:buNone/>
            </a:pPr>
            <a:r>
              <a:rPr lang="zh-CN" altLang="en-US" sz="2000" b="1">
                <a:latin typeface="Times New Roman" panose="02020603050405020304" pitchFamily="18" charset="0"/>
              </a:rPr>
              <a:t>        定义：根据文法</a:t>
            </a:r>
            <a:r>
              <a:rPr lang="en-US" altLang="zh-CN" sz="2000" b="1">
                <a:latin typeface="Times New Roman" panose="02020603050405020304" pitchFamily="18" charset="0"/>
              </a:rPr>
              <a:t>G</a:t>
            </a:r>
            <a:r>
              <a:rPr lang="zh-CN" altLang="en-US" sz="2000" b="1">
                <a:latin typeface="Times New Roman" panose="02020603050405020304" pitchFamily="18" charset="0"/>
              </a:rPr>
              <a:t>上多种符号间优先关系列成一张二维表，称为优先关系矩阵。</a:t>
            </a:r>
          </a:p>
          <a:p>
            <a:pPr algn="just" eaLnBrk="1" hangingPunct="1">
              <a:lnSpc>
                <a:spcPct val="130000"/>
              </a:lnSpc>
              <a:spcBef>
                <a:spcPct val="0"/>
              </a:spcBef>
              <a:buClrTx/>
              <a:buSzTx/>
              <a:buFont typeface="Arial" panose="020B0604020202020204" pitchFamily="34" charset="0"/>
              <a:buNone/>
            </a:pPr>
            <a:endParaRPr lang="zh-CN" altLang="en-US" sz="2000" b="1">
              <a:latin typeface="Times New Roman" panose="02020603050405020304" pitchFamily="18" charset="0"/>
            </a:endParaRPr>
          </a:p>
          <a:p>
            <a:pPr algn="just" eaLnBrk="1" hangingPunct="1">
              <a:lnSpc>
                <a:spcPct val="130000"/>
              </a:lnSpc>
              <a:spcBef>
                <a:spcPct val="0"/>
              </a:spcBef>
              <a:buClrTx/>
              <a:buSzTx/>
              <a:buFont typeface="Arial" panose="020B0604020202020204" pitchFamily="34" charset="0"/>
              <a:buNone/>
            </a:pPr>
            <a:r>
              <a:rPr lang="en-US" altLang="zh-CN" sz="2000" b="1">
                <a:latin typeface="Times New Roman" panose="02020603050405020304" pitchFamily="18" charset="0"/>
              </a:rPr>
              <a:t>1</a:t>
            </a:r>
            <a:r>
              <a:rPr lang="zh-CN" altLang="en-US" sz="2000" b="1">
                <a:latin typeface="Times New Roman" panose="02020603050405020304" pitchFamily="18" charset="0"/>
              </a:rPr>
              <a:t>、“等于”关系要会填</a:t>
            </a:r>
          </a:p>
          <a:p>
            <a:pPr algn="just" eaLnBrk="1" hangingPunct="1">
              <a:lnSpc>
                <a:spcPct val="130000"/>
              </a:lnSpc>
              <a:spcBef>
                <a:spcPct val="0"/>
              </a:spcBef>
              <a:buClrTx/>
              <a:buSzTx/>
              <a:buFont typeface="Arial" panose="020B0604020202020204" pitchFamily="34" charset="0"/>
              <a:buNone/>
            </a:pPr>
            <a:r>
              <a:rPr lang="en-US" altLang="zh-CN" sz="2000" b="1">
                <a:latin typeface="Times New Roman" panose="02020603050405020304" pitchFamily="18" charset="0"/>
              </a:rPr>
              <a:t>2</a:t>
            </a:r>
            <a:r>
              <a:rPr lang="zh-CN" altLang="en-US" sz="2000" b="1">
                <a:latin typeface="Times New Roman" panose="02020603050405020304" pitchFamily="18" charset="0"/>
              </a:rPr>
              <a:t>、该矩阵中的空白位，</a:t>
            </a:r>
          </a:p>
          <a:p>
            <a:pPr algn="just" eaLnBrk="1" hangingPunct="1">
              <a:lnSpc>
                <a:spcPct val="130000"/>
              </a:lnSpc>
              <a:spcBef>
                <a:spcPct val="0"/>
              </a:spcBef>
              <a:buClrTx/>
              <a:buSzTx/>
              <a:buFont typeface="Arial" panose="020B0604020202020204" pitchFamily="34" charset="0"/>
              <a:buNone/>
            </a:pPr>
            <a:r>
              <a:rPr lang="zh-CN" altLang="en-US" sz="2000" b="1">
                <a:latin typeface="Times New Roman" panose="02020603050405020304" pitchFamily="18" charset="0"/>
              </a:rPr>
              <a:t>      意味着什么？</a:t>
            </a:r>
          </a:p>
        </p:txBody>
      </p:sp>
      <p:sp>
        <p:nvSpPr>
          <p:cNvPr id="515402" name="Text Box 330"/>
          <p:cNvSpPr txBox="1">
            <a:spLocks noChangeArrowheads="1"/>
          </p:cNvSpPr>
          <p:nvPr/>
        </p:nvSpPr>
        <p:spPr bwMode="auto">
          <a:xfrm>
            <a:off x="1755776" y="5500689"/>
            <a:ext cx="27146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200">
                <a:latin typeface="Times New Roman" panose="02020603050405020304" pitchFamily="18" charset="0"/>
              </a:rPr>
              <a:t>E </a:t>
            </a:r>
            <a:r>
              <a:rPr lang="en-US" altLang="zh-CN" sz="2200" b="1">
                <a:latin typeface="Times New Roman" panose="02020603050405020304" pitchFamily="18" charset="0"/>
                <a:sym typeface="Symbol" panose="05050102010706020507" pitchFamily="18" charset="2"/>
              </a:rPr>
              <a:t>… …Vi…</a:t>
            </a:r>
          </a:p>
        </p:txBody>
      </p:sp>
      <p:sp>
        <p:nvSpPr>
          <p:cNvPr id="515403" name="WordArt 331"/>
          <p:cNvSpPr>
            <a:spLocks noChangeArrowheads="1" noChangeShapeType="1" noTextEdit="1"/>
          </p:cNvSpPr>
          <p:nvPr/>
        </p:nvSpPr>
        <p:spPr bwMode="auto">
          <a:xfrm>
            <a:off x="3849689" y="5565775"/>
            <a:ext cx="503237" cy="495300"/>
          </a:xfrm>
          <a:prstGeom prst="rect">
            <a:avLst/>
          </a:prstGeom>
        </p:spPr>
        <p:txBody>
          <a:bodyPr wrap="none" fromWordArt="1">
            <a:prstTxWarp prst="textPlain">
              <a:avLst>
                <a:gd name="adj" fmla="val 50000"/>
              </a:avLst>
            </a:prstTxWarp>
          </a:bodyPr>
          <a:lstStyle/>
          <a:p>
            <a:pPr algn="ctr"/>
            <a:r>
              <a:rPr lang="en-US" altLang="zh-CN" sz="3600" b="1" kern="10" dirty="0">
                <a:ln w="9525">
                  <a:solidFill>
                    <a:srgbClr val="000000"/>
                  </a:solidFill>
                  <a:round/>
                  <a:headEnd/>
                  <a:tailEnd/>
                </a:ln>
                <a:solidFill>
                  <a:srgbClr val="FFFF00"/>
                </a:solidFill>
                <a:latin typeface="华文细黑" panose="02010600040101010101" pitchFamily="2" charset="-122"/>
                <a:ea typeface="华文细黑" panose="02010600040101010101" pitchFamily="2" charset="-122"/>
              </a:rPr>
              <a:t>X</a:t>
            </a:r>
            <a:endParaRPr lang="zh-CN" altLang="en-US" sz="3600" b="1" kern="10" dirty="0">
              <a:ln w="9525">
                <a:solidFill>
                  <a:srgbClr val="000000"/>
                </a:solidFill>
                <a:round/>
                <a:headEnd/>
                <a:tailEnd/>
              </a:ln>
              <a:solidFill>
                <a:srgbClr val="FFFF0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295056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5401">
                                            <p:txEl>
                                              <p:pRg st="0" end="0"/>
                                            </p:txEl>
                                          </p:spTgt>
                                        </p:tgtEl>
                                        <p:attrNameLst>
                                          <p:attrName>style.visibility</p:attrName>
                                        </p:attrNameLst>
                                      </p:cBhvr>
                                      <p:to>
                                        <p:strVal val="visible"/>
                                      </p:to>
                                    </p:set>
                                    <p:animEffect transition="in" filter="blinds(horizontal)">
                                      <p:cBhvr>
                                        <p:cTn id="7" dur="500"/>
                                        <p:tgtEl>
                                          <p:spTgt spid="51540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5401">
                                            <p:txEl>
                                              <p:pRg st="1" end="1"/>
                                            </p:txEl>
                                          </p:spTgt>
                                        </p:tgtEl>
                                        <p:attrNameLst>
                                          <p:attrName>style.visibility</p:attrName>
                                        </p:attrNameLst>
                                      </p:cBhvr>
                                      <p:to>
                                        <p:strVal val="visible"/>
                                      </p:to>
                                    </p:set>
                                    <p:animEffect transition="in" filter="blinds(horizontal)">
                                      <p:cBhvr>
                                        <p:cTn id="10" dur="500"/>
                                        <p:tgtEl>
                                          <p:spTgt spid="51540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515404"/>
                                        </p:tgtEl>
                                        <p:attrNameLst>
                                          <p:attrName>style.visibility</p:attrName>
                                        </p:attrNameLst>
                                      </p:cBhvr>
                                      <p:to>
                                        <p:strVal val="visible"/>
                                      </p:to>
                                    </p:set>
                                    <p:animEffect transition="in" filter="blinds(horizontal)">
                                      <p:cBhvr>
                                        <p:cTn id="15" dur="500"/>
                                        <p:tgtEl>
                                          <p:spTgt spid="515404"/>
                                        </p:tgtEl>
                                      </p:cBhvr>
                                    </p:animEffect>
                                  </p:childTnLst>
                                </p:cTn>
                              </p:par>
                              <p:par>
                                <p:cTn id="16" presetID="3" presetClass="entr" presetSubtype="10" fill="hold" nodeType="withEffect">
                                  <p:stCondLst>
                                    <p:cond delay="0"/>
                                  </p:stCondLst>
                                  <p:childTnLst>
                                    <p:set>
                                      <p:cBhvr>
                                        <p:cTn id="17" dur="1" fill="hold">
                                          <p:stCondLst>
                                            <p:cond delay="0"/>
                                          </p:stCondLst>
                                        </p:cTn>
                                        <p:tgtEl>
                                          <p:spTgt spid="515264"/>
                                        </p:tgtEl>
                                        <p:attrNameLst>
                                          <p:attrName>style.visibility</p:attrName>
                                        </p:attrNameLst>
                                      </p:cBhvr>
                                      <p:to>
                                        <p:strVal val="visible"/>
                                      </p:to>
                                    </p:set>
                                    <p:animEffect transition="in" filter="blinds(horizontal)">
                                      <p:cBhvr>
                                        <p:cTn id="18" dur="500"/>
                                        <p:tgtEl>
                                          <p:spTgt spid="515264"/>
                                        </p:tgtEl>
                                      </p:cBhvr>
                                    </p:animEffect>
                                  </p:childTnLst>
                                </p:cTn>
                              </p:par>
                              <p:par>
                                <p:cTn id="19" presetID="3" presetClass="entr" presetSubtype="10" fill="hold" nodeType="withEffect">
                                  <p:stCondLst>
                                    <p:cond delay="0"/>
                                  </p:stCondLst>
                                  <p:childTnLst>
                                    <p:set>
                                      <p:cBhvr>
                                        <p:cTn id="20" dur="1" fill="hold">
                                          <p:stCondLst>
                                            <p:cond delay="0"/>
                                          </p:stCondLst>
                                        </p:cTn>
                                        <p:tgtEl>
                                          <p:spTgt spid="515269"/>
                                        </p:tgtEl>
                                        <p:attrNameLst>
                                          <p:attrName>style.visibility</p:attrName>
                                        </p:attrNameLst>
                                      </p:cBhvr>
                                      <p:to>
                                        <p:strVal val="visible"/>
                                      </p:to>
                                    </p:set>
                                    <p:animEffect transition="in" filter="blinds(horizontal)">
                                      <p:cBhvr>
                                        <p:cTn id="21" dur="500"/>
                                        <p:tgtEl>
                                          <p:spTgt spid="515269"/>
                                        </p:tgtEl>
                                      </p:cBhvr>
                                    </p:animEffect>
                                  </p:childTnLst>
                                </p:cTn>
                              </p:par>
                              <p:par>
                                <p:cTn id="22" presetID="3" presetClass="entr" presetSubtype="10" fill="hold" nodeType="withEffect">
                                  <p:stCondLst>
                                    <p:cond delay="0"/>
                                  </p:stCondLst>
                                  <p:childTnLst>
                                    <p:set>
                                      <p:cBhvr>
                                        <p:cTn id="23" dur="1" fill="hold">
                                          <p:stCondLst>
                                            <p:cond delay="0"/>
                                          </p:stCondLst>
                                        </p:cTn>
                                        <p:tgtEl>
                                          <p:spTgt spid="515273"/>
                                        </p:tgtEl>
                                        <p:attrNameLst>
                                          <p:attrName>style.visibility</p:attrName>
                                        </p:attrNameLst>
                                      </p:cBhvr>
                                      <p:to>
                                        <p:strVal val="visible"/>
                                      </p:to>
                                    </p:set>
                                    <p:animEffect transition="in" filter="blinds(horizontal)">
                                      <p:cBhvr>
                                        <p:cTn id="24" dur="500"/>
                                        <p:tgtEl>
                                          <p:spTgt spid="515273"/>
                                        </p:tgtEl>
                                      </p:cBhvr>
                                    </p:animEffect>
                                  </p:childTnLst>
                                </p:cTn>
                              </p:par>
                              <p:par>
                                <p:cTn id="25" presetID="3" presetClass="entr" presetSubtype="10" fill="hold" nodeType="withEffect">
                                  <p:stCondLst>
                                    <p:cond delay="0"/>
                                  </p:stCondLst>
                                  <p:childTnLst>
                                    <p:set>
                                      <p:cBhvr>
                                        <p:cTn id="26" dur="1" fill="hold">
                                          <p:stCondLst>
                                            <p:cond delay="0"/>
                                          </p:stCondLst>
                                        </p:cTn>
                                        <p:tgtEl>
                                          <p:spTgt spid="515278"/>
                                        </p:tgtEl>
                                        <p:attrNameLst>
                                          <p:attrName>style.visibility</p:attrName>
                                        </p:attrNameLst>
                                      </p:cBhvr>
                                      <p:to>
                                        <p:strVal val="visible"/>
                                      </p:to>
                                    </p:set>
                                    <p:animEffect transition="in" filter="blinds(horizontal)">
                                      <p:cBhvr>
                                        <p:cTn id="27" dur="500"/>
                                        <p:tgtEl>
                                          <p:spTgt spid="515278"/>
                                        </p:tgtEl>
                                      </p:cBhvr>
                                    </p:animEffect>
                                  </p:childTnLst>
                                </p:cTn>
                              </p:par>
                              <p:par>
                                <p:cTn id="28" presetID="3" presetClass="entr" presetSubtype="10" fill="hold" nodeType="withEffect">
                                  <p:stCondLst>
                                    <p:cond delay="0"/>
                                  </p:stCondLst>
                                  <p:childTnLst>
                                    <p:set>
                                      <p:cBhvr>
                                        <p:cTn id="29" dur="1" fill="hold">
                                          <p:stCondLst>
                                            <p:cond delay="0"/>
                                          </p:stCondLst>
                                        </p:cTn>
                                        <p:tgtEl>
                                          <p:spTgt spid="515283"/>
                                        </p:tgtEl>
                                        <p:attrNameLst>
                                          <p:attrName>style.visibility</p:attrName>
                                        </p:attrNameLst>
                                      </p:cBhvr>
                                      <p:to>
                                        <p:strVal val="visible"/>
                                      </p:to>
                                    </p:set>
                                    <p:animEffect transition="in" filter="blinds(horizontal)">
                                      <p:cBhvr>
                                        <p:cTn id="30" dur="500"/>
                                        <p:tgtEl>
                                          <p:spTgt spid="515283"/>
                                        </p:tgtEl>
                                      </p:cBhvr>
                                    </p:animEffect>
                                  </p:childTnLst>
                                </p:cTn>
                              </p:par>
                              <p:par>
                                <p:cTn id="31" presetID="3" presetClass="entr" presetSubtype="10" fill="hold" nodeType="withEffect">
                                  <p:stCondLst>
                                    <p:cond delay="0"/>
                                  </p:stCondLst>
                                  <p:childTnLst>
                                    <p:set>
                                      <p:cBhvr>
                                        <p:cTn id="32" dur="1" fill="hold">
                                          <p:stCondLst>
                                            <p:cond delay="0"/>
                                          </p:stCondLst>
                                        </p:cTn>
                                        <p:tgtEl>
                                          <p:spTgt spid="515288"/>
                                        </p:tgtEl>
                                        <p:attrNameLst>
                                          <p:attrName>style.visibility</p:attrName>
                                        </p:attrNameLst>
                                      </p:cBhvr>
                                      <p:to>
                                        <p:strVal val="visible"/>
                                      </p:to>
                                    </p:set>
                                    <p:animEffect transition="in" filter="blinds(horizontal)">
                                      <p:cBhvr>
                                        <p:cTn id="33" dur="500"/>
                                        <p:tgtEl>
                                          <p:spTgt spid="515288"/>
                                        </p:tgtEl>
                                      </p:cBhvr>
                                    </p:animEffect>
                                  </p:childTnLst>
                                </p:cTn>
                              </p:par>
                              <p:par>
                                <p:cTn id="34" presetID="3" presetClass="entr" presetSubtype="10" fill="hold" nodeType="withEffect">
                                  <p:stCondLst>
                                    <p:cond delay="0"/>
                                  </p:stCondLst>
                                  <p:childTnLst>
                                    <p:set>
                                      <p:cBhvr>
                                        <p:cTn id="35" dur="1" fill="hold">
                                          <p:stCondLst>
                                            <p:cond delay="0"/>
                                          </p:stCondLst>
                                        </p:cTn>
                                        <p:tgtEl>
                                          <p:spTgt spid="515293"/>
                                        </p:tgtEl>
                                        <p:attrNameLst>
                                          <p:attrName>style.visibility</p:attrName>
                                        </p:attrNameLst>
                                      </p:cBhvr>
                                      <p:to>
                                        <p:strVal val="visible"/>
                                      </p:to>
                                    </p:set>
                                    <p:animEffect transition="in" filter="blinds(horizontal)">
                                      <p:cBhvr>
                                        <p:cTn id="36" dur="500"/>
                                        <p:tgtEl>
                                          <p:spTgt spid="515293"/>
                                        </p:tgtEl>
                                      </p:cBhvr>
                                    </p:animEffect>
                                  </p:childTnLst>
                                </p:cTn>
                              </p:par>
                              <p:par>
                                <p:cTn id="37" presetID="3" presetClass="entr" presetSubtype="10" fill="hold" nodeType="withEffect">
                                  <p:stCondLst>
                                    <p:cond delay="0"/>
                                  </p:stCondLst>
                                  <p:childTnLst>
                                    <p:set>
                                      <p:cBhvr>
                                        <p:cTn id="38" dur="1" fill="hold">
                                          <p:stCondLst>
                                            <p:cond delay="0"/>
                                          </p:stCondLst>
                                        </p:cTn>
                                        <p:tgtEl>
                                          <p:spTgt spid="515298"/>
                                        </p:tgtEl>
                                        <p:attrNameLst>
                                          <p:attrName>style.visibility</p:attrName>
                                        </p:attrNameLst>
                                      </p:cBhvr>
                                      <p:to>
                                        <p:strVal val="visible"/>
                                      </p:to>
                                    </p:set>
                                    <p:animEffect transition="in" filter="blinds(horizontal)">
                                      <p:cBhvr>
                                        <p:cTn id="39" dur="500"/>
                                        <p:tgtEl>
                                          <p:spTgt spid="515298"/>
                                        </p:tgtEl>
                                      </p:cBhvr>
                                    </p:animEffect>
                                  </p:childTnLst>
                                </p:cTn>
                              </p:par>
                              <p:par>
                                <p:cTn id="40" presetID="3" presetClass="entr" presetSubtype="10" fill="hold" nodeType="withEffect">
                                  <p:stCondLst>
                                    <p:cond delay="0"/>
                                  </p:stCondLst>
                                  <p:childTnLst>
                                    <p:set>
                                      <p:cBhvr>
                                        <p:cTn id="41" dur="1" fill="hold">
                                          <p:stCondLst>
                                            <p:cond delay="0"/>
                                          </p:stCondLst>
                                        </p:cTn>
                                        <p:tgtEl>
                                          <p:spTgt spid="515302"/>
                                        </p:tgtEl>
                                        <p:attrNameLst>
                                          <p:attrName>style.visibility</p:attrName>
                                        </p:attrNameLst>
                                      </p:cBhvr>
                                      <p:to>
                                        <p:strVal val="visible"/>
                                      </p:to>
                                    </p:set>
                                    <p:animEffect transition="in" filter="blinds(horizontal)">
                                      <p:cBhvr>
                                        <p:cTn id="42" dur="500"/>
                                        <p:tgtEl>
                                          <p:spTgt spid="515302"/>
                                        </p:tgtEl>
                                      </p:cBhvr>
                                    </p:animEffect>
                                  </p:childTnLst>
                                </p:cTn>
                              </p:par>
                              <p:par>
                                <p:cTn id="43" presetID="3" presetClass="entr" presetSubtype="10" fill="hold" nodeType="withEffect">
                                  <p:stCondLst>
                                    <p:cond delay="0"/>
                                  </p:stCondLst>
                                  <p:childTnLst>
                                    <p:set>
                                      <p:cBhvr>
                                        <p:cTn id="44" dur="1" fill="hold">
                                          <p:stCondLst>
                                            <p:cond delay="0"/>
                                          </p:stCondLst>
                                        </p:cTn>
                                        <p:tgtEl>
                                          <p:spTgt spid="515306"/>
                                        </p:tgtEl>
                                        <p:attrNameLst>
                                          <p:attrName>style.visibility</p:attrName>
                                        </p:attrNameLst>
                                      </p:cBhvr>
                                      <p:to>
                                        <p:strVal val="visible"/>
                                      </p:to>
                                    </p:set>
                                    <p:animEffect transition="in" filter="blinds(horizontal)">
                                      <p:cBhvr>
                                        <p:cTn id="45" dur="500"/>
                                        <p:tgtEl>
                                          <p:spTgt spid="515306"/>
                                        </p:tgtEl>
                                      </p:cBhvr>
                                    </p:animEffect>
                                  </p:childTnLst>
                                </p:cTn>
                              </p:par>
                              <p:par>
                                <p:cTn id="46" presetID="3" presetClass="entr" presetSubtype="10" fill="hold" nodeType="withEffect">
                                  <p:stCondLst>
                                    <p:cond delay="0"/>
                                  </p:stCondLst>
                                  <p:childTnLst>
                                    <p:set>
                                      <p:cBhvr>
                                        <p:cTn id="47" dur="1" fill="hold">
                                          <p:stCondLst>
                                            <p:cond delay="0"/>
                                          </p:stCondLst>
                                        </p:cTn>
                                        <p:tgtEl>
                                          <p:spTgt spid="515310"/>
                                        </p:tgtEl>
                                        <p:attrNameLst>
                                          <p:attrName>style.visibility</p:attrName>
                                        </p:attrNameLst>
                                      </p:cBhvr>
                                      <p:to>
                                        <p:strVal val="visible"/>
                                      </p:to>
                                    </p:set>
                                    <p:animEffect transition="in" filter="blinds(horizontal)">
                                      <p:cBhvr>
                                        <p:cTn id="48" dur="500"/>
                                        <p:tgtEl>
                                          <p:spTgt spid="515310"/>
                                        </p:tgtEl>
                                      </p:cBhvr>
                                    </p:animEffect>
                                  </p:childTnLst>
                                </p:cTn>
                              </p:par>
                              <p:par>
                                <p:cTn id="49" presetID="3" presetClass="entr" presetSubtype="10" fill="hold" nodeType="withEffect">
                                  <p:stCondLst>
                                    <p:cond delay="0"/>
                                  </p:stCondLst>
                                  <p:childTnLst>
                                    <p:set>
                                      <p:cBhvr>
                                        <p:cTn id="50" dur="1" fill="hold">
                                          <p:stCondLst>
                                            <p:cond delay="0"/>
                                          </p:stCondLst>
                                        </p:cTn>
                                        <p:tgtEl>
                                          <p:spTgt spid="515314"/>
                                        </p:tgtEl>
                                        <p:attrNameLst>
                                          <p:attrName>style.visibility</p:attrName>
                                        </p:attrNameLst>
                                      </p:cBhvr>
                                      <p:to>
                                        <p:strVal val="visible"/>
                                      </p:to>
                                    </p:set>
                                    <p:animEffect transition="in" filter="blinds(horizontal)">
                                      <p:cBhvr>
                                        <p:cTn id="51" dur="500"/>
                                        <p:tgtEl>
                                          <p:spTgt spid="515314"/>
                                        </p:tgtEl>
                                      </p:cBhvr>
                                    </p:animEffect>
                                  </p:childTnLst>
                                </p:cTn>
                              </p:par>
                              <p:par>
                                <p:cTn id="52" presetID="3" presetClass="entr" presetSubtype="10" fill="hold" nodeType="withEffect">
                                  <p:stCondLst>
                                    <p:cond delay="0"/>
                                  </p:stCondLst>
                                  <p:childTnLst>
                                    <p:set>
                                      <p:cBhvr>
                                        <p:cTn id="53" dur="1" fill="hold">
                                          <p:stCondLst>
                                            <p:cond delay="0"/>
                                          </p:stCondLst>
                                        </p:cTn>
                                        <p:tgtEl>
                                          <p:spTgt spid="515318"/>
                                        </p:tgtEl>
                                        <p:attrNameLst>
                                          <p:attrName>style.visibility</p:attrName>
                                        </p:attrNameLst>
                                      </p:cBhvr>
                                      <p:to>
                                        <p:strVal val="visible"/>
                                      </p:to>
                                    </p:set>
                                    <p:animEffect transition="in" filter="blinds(horizontal)">
                                      <p:cBhvr>
                                        <p:cTn id="54" dur="500"/>
                                        <p:tgtEl>
                                          <p:spTgt spid="515318"/>
                                        </p:tgtEl>
                                      </p:cBhvr>
                                    </p:animEffect>
                                  </p:childTnLst>
                                </p:cTn>
                              </p:par>
                              <p:par>
                                <p:cTn id="55" presetID="3" presetClass="entr" presetSubtype="10" fill="hold" nodeType="withEffect">
                                  <p:stCondLst>
                                    <p:cond delay="0"/>
                                  </p:stCondLst>
                                  <p:childTnLst>
                                    <p:set>
                                      <p:cBhvr>
                                        <p:cTn id="56" dur="1" fill="hold">
                                          <p:stCondLst>
                                            <p:cond delay="0"/>
                                          </p:stCondLst>
                                        </p:cTn>
                                        <p:tgtEl>
                                          <p:spTgt spid="515322"/>
                                        </p:tgtEl>
                                        <p:attrNameLst>
                                          <p:attrName>style.visibility</p:attrName>
                                        </p:attrNameLst>
                                      </p:cBhvr>
                                      <p:to>
                                        <p:strVal val="visible"/>
                                      </p:to>
                                    </p:set>
                                    <p:animEffect transition="in" filter="blinds(horizontal)">
                                      <p:cBhvr>
                                        <p:cTn id="57" dur="500"/>
                                        <p:tgtEl>
                                          <p:spTgt spid="515322"/>
                                        </p:tgtEl>
                                      </p:cBhvr>
                                    </p:animEffect>
                                  </p:childTnLst>
                                </p:cTn>
                              </p:par>
                              <p:par>
                                <p:cTn id="58" presetID="3" presetClass="entr" presetSubtype="10" fill="hold" nodeType="withEffect">
                                  <p:stCondLst>
                                    <p:cond delay="0"/>
                                  </p:stCondLst>
                                  <p:childTnLst>
                                    <p:set>
                                      <p:cBhvr>
                                        <p:cTn id="59" dur="1" fill="hold">
                                          <p:stCondLst>
                                            <p:cond delay="0"/>
                                          </p:stCondLst>
                                        </p:cTn>
                                        <p:tgtEl>
                                          <p:spTgt spid="515326"/>
                                        </p:tgtEl>
                                        <p:attrNameLst>
                                          <p:attrName>style.visibility</p:attrName>
                                        </p:attrNameLst>
                                      </p:cBhvr>
                                      <p:to>
                                        <p:strVal val="visible"/>
                                      </p:to>
                                    </p:set>
                                    <p:animEffect transition="in" filter="blinds(horizontal)">
                                      <p:cBhvr>
                                        <p:cTn id="60" dur="500"/>
                                        <p:tgtEl>
                                          <p:spTgt spid="515326"/>
                                        </p:tgtEl>
                                      </p:cBhvr>
                                    </p:animEffect>
                                  </p:childTnLst>
                                </p:cTn>
                              </p:par>
                              <p:par>
                                <p:cTn id="61" presetID="3" presetClass="entr" presetSubtype="10" fill="hold" nodeType="withEffect">
                                  <p:stCondLst>
                                    <p:cond delay="0"/>
                                  </p:stCondLst>
                                  <p:childTnLst>
                                    <p:set>
                                      <p:cBhvr>
                                        <p:cTn id="62" dur="1" fill="hold">
                                          <p:stCondLst>
                                            <p:cond delay="0"/>
                                          </p:stCondLst>
                                        </p:cTn>
                                        <p:tgtEl>
                                          <p:spTgt spid="515330"/>
                                        </p:tgtEl>
                                        <p:attrNameLst>
                                          <p:attrName>style.visibility</p:attrName>
                                        </p:attrNameLst>
                                      </p:cBhvr>
                                      <p:to>
                                        <p:strVal val="visible"/>
                                      </p:to>
                                    </p:set>
                                    <p:animEffect transition="in" filter="blinds(horizontal)">
                                      <p:cBhvr>
                                        <p:cTn id="63" dur="500"/>
                                        <p:tgtEl>
                                          <p:spTgt spid="515330"/>
                                        </p:tgtEl>
                                      </p:cBhvr>
                                    </p:animEffect>
                                  </p:childTnLst>
                                </p:cTn>
                              </p:par>
                              <p:par>
                                <p:cTn id="64" presetID="3" presetClass="entr" presetSubtype="10" fill="hold" nodeType="withEffect">
                                  <p:stCondLst>
                                    <p:cond delay="0"/>
                                  </p:stCondLst>
                                  <p:childTnLst>
                                    <p:set>
                                      <p:cBhvr>
                                        <p:cTn id="65" dur="1" fill="hold">
                                          <p:stCondLst>
                                            <p:cond delay="0"/>
                                          </p:stCondLst>
                                        </p:cTn>
                                        <p:tgtEl>
                                          <p:spTgt spid="515334"/>
                                        </p:tgtEl>
                                        <p:attrNameLst>
                                          <p:attrName>style.visibility</p:attrName>
                                        </p:attrNameLst>
                                      </p:cBhvr>
                                      <p:to>
                                        <p:strVal val="visible"/>
                                      </p:to>
                                    </p:set>
                                    <p:animEffect transition="in" filter="blinds(horizontal)">
                                      <p:cBhvr>
                                        <p:cTn id="66" dur="500"/>
                                        <p:tgtEl>
                                          <p:spTgt spid="515334"/>
                                        </p:tgtEl>
                                      </p:cBhvr>
                                    </p:animEffect>
                                  </p:childTnLst>
                                </p:cTn>
                              </p:par>
                              <p:par>
                                <p:cTn id="67" presetID="3" presetClass="entr" presetSubtype="10" fill="hold" nodeType="withEffect">
                                  <p:stCondLst>
                                    <p:cond delay="0"/>
                                  </p:stCondLst>
                                  <p:childTnLst>
                                    <p:set>
                                      <p:cBhvr>
                                        <p:cTn id="68" dur="1" fill="hold">
                                          <p:stCondLst>
                                            <p:cond delay="0"/>
                                          </p:stCondLst>
                                        </p:cTn>
                                        <p:tgtEl>
                                          <p:spTgt spid="515338"/>
                                        </p:tgtEl>
                                        <p:attrNameLst>
                                          <p:attrName>style.visibility</p:attrName>
                                        </p:attrNameLst>
                                      </p:cBhvr>
                                      <p:to>
                                        <p:strVal val="visible"/>
                                      </p:to>
                                    </p:set>
                                    <p:animEffect transition="in" filter="blinds(horizontal)">
                                      <p:cBhvr>
                                        <p:cTn id="69" dur="500"/>
                                        <p:tgtEl>
                                          <p:spTgt spid="515338"/>
                                        </p:tgtEl>
                                      </p:cBhvr>
                                    </p:animEffect>
                                  </p:childTnLst>
                                </p:cTn>
                              </p:par>
                              <p:par>
                                <p:cTn id="70" presetID="3" presetClass="entr" presetSubtype="10" fill="hold" nodeType="withEffect">
                                  <p:stCondLst>
                                    <p:cond delay="0"/>
                                  </p:stCondLst>
                                  <p:childTnLst>
                                    <p:set>
                                      <p:cBhvr>
                                        <p:cTn id="71" dur="1" fill="hold">
                                          <p:stCondLst>
                                            <p:cond delay="0"/>
                                          </p:stCondLst>
                                        </p:cTn>
                                        <p:tgtEl>
                                          <p:spTgt spid="515342"/>
                                        </p:tgtEl>
                                        <p:attrNameLst>
                                          <p:attrName>style.visibility</p:attrName>
                                        </p:attrNameLst>
                                      </p:cBhvr>
                                      <p:to>
                                        <p:strVal val="visible"/>
                                      </p:to>
                                    </p:set>
                                    <p:animEffect transition="in" filter="blinds(horizontal)">
                                      <p:cBhvr>
                                        <p:cTn id="72" dur="500"/>
                                        <p:tgtEl>
                                          <p:spTgt spid="515342"/>
                                        </p:tgtEl>
                                      </p:cBhvr>
                                    </p:animEffect>
                                  </p:childTnLst>
                                </p:cTn>
                              </p:par>
                              <p:par>
                                <p:cTn id="73" presetID="3" presetClass="entr" presetSubtype="10" fill="hold" nodeType="withEffect">
                                  <p:stCondLst>
                                    <p:cond delay="0"/>
                                  </p:stCondLst>
                                  <p:childTnLst>
                                    <p:set>
                                      <p:cBhvr>
                                        <p:cTn id="74" dur="1" fill="hold">
                                          <p:stCondLst>
                                            <p:cond delay="0"/>
                                          </p:stCondLst>
                                        </p:cTn>
                                        <p:tgtEl>
                                          <p:spTgt spid="515346"/>
                                        </p:tgtEl>
                                        <p:attrNameLst>
                                          <p:attrName>style.visibility</p:attrName>
                                        </p:attrNameLst>
                                      </p:cBhvr>
                                      <p:to>
                                        <p:strVal val="visible"/>
                                      </p:to>
                                    </p:set>
                                    <p:animEffect transition="in" filter="blinds(horizontal)">
                                      <p:cBhvr>
                                        <p:cTn id="75" dur="500"/>
                                        <p:tgtEl>
                                          <p:spTgt spid="515346"/>
                                        </p:tgtEl>
                                      </p:cBhvr>
                                    </p:animEffect>
                                  </p:childTnLst>
                                </p:cTn>
                              </p:par>
                              <p:par>
                                <p:cTn id="76" presetID="3" presetClass="entr" presetSubtype="10" fill="hold" nodeType="withEffect">
                                  <p:stCondLst>
                                    <p:cond delay="0"/>
                                  </p:stCondLst>
                                  <p:childTnLst>
                                    <p:set>
                                      <p:cBhvr>
                                        <p:cTn id="77" dur="1" fill="hold">
                                          <p:stCondLst>
                                            <p:cond delay="0"/>
                                          </p:stCondLst>
                                        </p:cTn>
                                        <p:tgtEl>
                                          <p:spTgt spid="515350"/>
                                        </p:tgtEl>
                                        <p:attrNameLst>
                                          <p:attrName>style.visibility</p:attrName>
                                        </p:attrNameLst>
                                      </p:cBhvr>
                                      <p:to>
                                        <p:strVal val="visible"/>
                                      </p:to>
                                    </p:set>
                                    <p:animEffect transition="in" filter="blinds(horizontal)">
                                      <p:cBhvr>
                                        <p:cTn id="78" dur="500"/>
                                        <p:tgtEl>
                                          <p:spTgt spid="515350"/>
                                        </p:tgtEl>
                                      </p:cBhvr>
                                    </p:animEffect>
                                  </p:childTnLst>
                                </p:cTn>
                              </p:par>
                              <p:par>
                                <p:cTn id="79" presetID="3" presetClass="entr" presetSubtype="10" fill="hold" nodeType="withEffect">
                                  <p:stCondLst>
                                    <p:cond delay="0"/>
                                  </p:stCondLst>
                                  <p:childTnLst>
                                    <p:set>
                                      <p:cBhvr>
                                        <p:cTn id="80" dur="1" fill="hold">
                                          <p:stCondLst>
                                            <p:cond delay="0"/>
                                          </p:stCondLst>
                                        </p:cTn>
                                        <p:tgtEl>
                                          <p:spTgt spid="515354"/>
                                        </p:tgtEl>
                                        <p:attrNameLst>
                                          <p:attrName>style.visibility</p:attrName>
                                        </p:attrNameLst>
                                      </p:cBhvr>
                                      <p:to>
                                        <p:strVal val="visible"/>
                                      </p:to>
                                    </p:set>
                                    <p:animEffect transition="in" filter="blinds(horizontal)">
                                      <p:cBhvr>
                                        <p:cTn id="81" dur="500"/>
                                        <p:tgtEl>
                                          <p:spTgt spid="515354"/>
                                        </p:tgtEl>
                                      </p:cBhvr>
                                    </p:animEffect>
                                  </p:childTnLst>
                                </p:cTn>
                              </p:par>
                              <p:par>
                                <p:cTn id="82" presetID="3" presetClass="entr" presetSubtype="10" fill="hold" nodeType="withEffect">
                                  <p:stCondLst>
                                    <p:cond delay="0"/>
                                  </p:stCondLst>
                                  <p:childTnLst>
                                    <p:set>
                                      <p:cBhvr>
                                        <p:cTn id="83" dur="1" fill="hold">
                                          <p:stCondLst>
                                            <p:cond delay="0"/>
                                          </p:stCondLst>
                                        </p:cTn>
                                        <p:tgtEl>
                                          <p:spTgt spid="515358"/>
                                        </p:tgtEl>
                                        <p:attrNameLst>
                                          <p:attrName>style.visibility</p:attrName>
                                        </p:attrNameLst>
                                      </p:cBhvr>
                                      <p:to>
                                        <p:strVal val="visible"/>
                                      </p:to>
                                    </p:set>
                                    <p:animEffect transition="in" filter="blinds(horizontal)">
                                      <p:cBhvr>
                                        <p:cTn id="84" dur="500"/>
                                        <p:tgtEl>
                                          <p:spTgt spid="515358"/>
                                        </p:tgtEl>
                                      </p:cBhvr>
                                    </p:animEffect>
                                  </p:childTnLst>
                                </p:cTn>
                              </p:par>
                              <p:par>
                                <p:cTn id="85" presetID="3" presetClass="entr" presetSubtype="10" fill="hold" nodeType="withEffect">
                                  <p:stCondLst>
                                    <p:cond delay="0"/>
                                  </p:stCondLst>
                                  <p:childTnLst>
                                    <p:set>
                                      <p:cBhvr>
                                        <p:cTn id="86" dur="1" fill="hold">
                                          <p:stCondLst>
                                            <p:cond delay="0"/>
                                          </p:stCondLst>
                                        </p:cTn>
                                        <p:tgtEl>
                                          <p:spTgt spid="515362"/>
                                        </p:tgtEl>
                                        <p:attrNameLst>
                                          <p:attrName>style.visibility</p:attrName>
                                        </p:attrNameLst>
                                      </p:cBhvr>
                                      <p:to>
                                        <p:strVal val="visible"/>
                                      </p:to>
                                    </p:set>
                                    <p:animEffect transition="in" filter="blinds(horizontal)">
                                      <p:cBhvr>
                                        <p:cTn id="87" dur="500"/>
                                        <p:tgtEl>
                                          <p:spTgt spid="515362"/>
                                        </p:tgtEl>
                                      </p:cBhvr>
                                    </p:animEffect>
                                  </p:childTnLst>
                                </p:cTn>
                              </p:par>
                              <p:par>
                                <p:cTn id="88" presetID="3" presetClass="entr" presetSubtype="10" fill="hold" nodeType="withEffect">
                                  <p:stCondLst>
                                    <p:cond delay="0"/>
                                  </p:stCondLst>
                                  <p:childTnLst>
                                    <p:set>
                                      <p:cBhvr>
                                        <p:cTn id="89" dur="1" fill="hold">
                                          <p:stCondLst>
                                            <p:cond delay="0"/>
                                          </p:stCondLst>
                                        </p:cTn>
                                        <p:tgtEl>
                                          <p:spTgt spid="515366"/>
                                        </p:tgtEl>
                                        <p:attrNameLst>
                                          <p:attrName>style.visibility</p:attrName>
                                        </p:attrNameLst>
                                      </p:cBhvr>
                                      <p:to>
                                        <p:strVal val="visible"/>
                                      </p:to>
                                    </p:set>
                                    <p:animEffect transition="in" filter="blinds(horizontal)">
                                      <p:cBhvr>
                                        <p:cTn id="90" dur="500"/>
                                        <p:tgtEl>
                                          <p:spTgt spid="515366"/>
                                        </p:tgtEl>
                                      </p:cBhvr>
                                    </p:animEffect>
                                  </p:childTnLst>
                                </p:cTn>
                              </p:par>
                              <p:par>
                                <p:cTn id="91" presetID="3" presetClass="entr" presetSubtype="10" fill="hold" nodeType="withEffect">
                                  <p:stCondLst>
                                    <p:cond delay="0"/>
                                  </p:stCondLst>
                                  <p:childTnLst>
                                    <p:set>
                                      <p:cBhvr>
                                        <p:cTn id="92" dur="1" fill="hold">
                                          <p:stCondLst>
                                            <p:cond delay="0"/>
                                          </p:stCondLst>
                                        </p:cTn>
                                        <p:tgtEl>
                                          <p:spTgt spid="515370"/>
                                        </p:tgtEl>
                                        <p:attrNameLst>
                                          <p:attrName>style.visibility</p:attrName>
                                        </p:attrNameLst>
                                      </p:cBhvr>
                                      <p:to>
                                        <p:strVal val="visible"/>
                                      </p:to>
                                    </p:set>
                                    <p:animEffect transition="in" filter="blinds(horizontal)">
                                      <p:cBhvr>
                                        <p:cTn id="93" dur="500"/>
                                        <p:tgtEl>
                                          <p:spTgt spid="515370"/>
                                        </p:tgtEl>
                                      </p:cBhvr>
                                    </p:animEffect>
                                  </p:childTnLst>
                                </p:cTn>
                              </p:par>
                              <p:par>
                                <p:cTn id="94" presetID="3" presetClass="entr" presetSubtype="10" fill="hold" nodeType="withEffect">
                                  <p:stCondLst>
                                    <p:cond delay="0"/>
                                  </p:stCondLst>
                                  <p:childTnLst>
                                    <p:set>
                                      <p:cBhvr>
                                        <p:cTn id="95" dur="1" fill="hold">
                                          <p:stCondLst>
                                            <p:cond delay="0"/>
                                          </p:stCondLst>
                                        </p:cTn>
                                        <p:tgtEl>
                                          <p:spTgt spid="515374"/>
                                        </p:tgtEl>
                                        <p:attrNameLst>
                                          <p:attrName>style.visibility</p:attrName>
                                        </p:attrNameLst>
                                      </p:cBhvr>
                                      <p:to>
                                        <p:strVal val="visible"/>
                                      </p:to>
                                    </p:set>
                                    <p:animEffect transition="in" filter="blinds(horizontal)">
                                      <p:cBhvr>
                                        <p:cTn id="96" dur="500"/>
                                        <p:tgtEl>
                                          <p:spTgt spid="515374"/>
                                        </p:tgtEl>
                                      </p:cBhvr>
                                    </p:animEffect>
                                  </p:childTnLst>
                                </p:cTn>
                              </p:par>
                              <p:par>
                                <p:cTn id="97" presetID="3" presetClass="entr" presetSubtype="10" fill="hold" nodeType="withEffect">
                                  <p:stCondLst>
                                    <p:cond delay="0"/>
                                  </p:stCondLst>
                                  <p:childTnLst>
                                    <p:set>
                                      <p:cBhvr>
                                        <p:cTn id="98" dur="1" fill="hold">
                                          <p:stCondLst>
                                            <p:cond delay="0"/>
                                          </p:stCondLst>
                                        </p:cTn>
                                        <p:tgtEl>
                                          <p:spTgt spid="515378"/>
                                        </p:tgtEl>
                                        <p:attrNameLst>
                                          <p:attrName>style.visibility</p:attrName>
                                        </p:attrNameLst>
                                      </p:cBhvr>
                                      <p:to>
                                        <p:strVal val="visible"/>
                                      </p:to>
                                    </p:set>
                                    <p:animEffect transition="in" filter="blinds(horizontal)">
                                      <p:cBhvr>
                                        <p:cTn id="99" dur="500"/>
                                        <p:tgtEl>
                                          <p:spTgt spid="515378"/>
                                        </p:tgtEl>
                                      </p:cBhvr>
                                    </p:animEffect>
                                  </p:childTnLst>
                                </p:cTn>
                              </p:par>
                              <p:par>
                                <p:cTn id="100" presetID="3" presetClass="entr" presetSubtype="10" fill="hold" nodeType="withEffect">
                                  <p:stCondLst>
                                    <p:cond delay="0"/>
                                  </p:stCondLst>
                                  <p:childTnLst>
                                    <p:set>
                                      <p:cBhvr>
                                        <p:cTn id="101" dur="1" fill="hold">
                                          <p:stCondLst>
                                            <p:cond delay="0"/>
                                          </p:stCondLst>
                                        </p:cTn>
                                        <p:tgtEl>
                                          <p:spTgt spid="515382"/>
                                        </p:tgtEl>
                                        <p:attrNameLst>
                                          <p:attrName>style.visibility</p:attrName>
                                        </p:attrNameLst>
                                      </p:cBhvr>
                                      <p:to>
                                        <p:strVal val="visible"/>
                                      </p:to>
                                    </p:set>
                                    <p:animEffect transition="in" filter="blinds(horizontal)">
                                      <p:cBhvr>
                                        <p:cTn id="102" dur="500"/>
                                        <p:tgtEl>
                                          <p:spTgt spid="515382"/>
                                        </p:tgtEl>
                                      </p:cBhvr>
                                    </p:animEffect>
                                  </p:childTnLst>
                                </p:cTn>
                              </p:par>
                              <p:par>
                                <p:cTn id="103" presetID="3" presetClass="entr" presetSubtype="10" fill="hold" nodeType="withEffect">
                                  <p:stCondLst>
                                    <p:cond delay="0"/>
                                  </p:stCondLst>
                                  <p:childTnLst>
                                    <p:set>
                                      <p:cBhvr>
                                        <p:cTn id="104" dur="1" fill="hold">
                                          <p:stCondLst>
                                            <p:cond delay="0"/>
                                          </p:stCondLst>
                                        </p:cTn>
                                        <p:tgtEl>
                                          <p:spTgt spid="515386"/>
                                        </p:tgtEl>
                                        <p:attrNameLst>
                                          <p:attrName>style.visibility</p:attrName>
                                        </p:attrNameLst>
                                      </p:cBhvr>
                                      <p:to>
                                        <p:strVal val="visible"/>
                                      </p:to>
                                    </p:set>
                                    <p:animEffect transition="in" filter="blinds(horizontal)">
                                      <p:cBhvr>
                                        <p:cTn id="105" dur="500"/>
                                        <p:tgtEl>
                                          <p:spTgt spid="515386"/>
                                        </p:tgtEl>
                                      </p:cBhvr>
                                    </p:animEffect>
                                  </p:childTnLst>
                                </p:cTn>
                              </p:par>
                              <p:par>
                                <p:cTn id="106" presetID="3" presetClass="entr" presetSubtype="10" fill="hold" nodeType="withEffect">
                                  <p:stCondLst>
                                    <p:cond delay="0"/>
                                  </p:stCondLst>
                                  <p:childTnLst>
                                    <p:set>
                                      <p:cBhvr>
                                        <p:cTn id="107" dur="1" fill="hold">
                                          <p:stCondLst>
                                            <p:cond delay="0"/>
                                          </p:stCondLst>
                                        </p:cTn>
                                        <p:tgtEl>
                                          <p:spTgt spid="515390"/>
                                        </p:tgtEl>
                                        <p:attrNameLst>
                                          <p:attrName>style.visibility</p:attrName>
                                        </p:attrNameLst>
                                      </p:cBhvr>
                                      <p:to>
                                        <p:strVal val="visible"/>
                                      </p:to>
                                    </p:set>
                                    <p:animEffect transition="in" filter="blinds(horizontal)">
                                      <p:cBhvr>
                                        <p:cTn id="108" dur="500"/>
                                        <p:tgtEl>
                                          <p:spTgt spid="515390"/>
                                        </p:tgtEl>
                                      </p:cBhvr>
                                    </p:animEffect>
                                  </p:childTnLst>
                                </p:cTn>
                              </p:par>
                              <p:par>
                                <p:cTn id="109" presetID="3" presetClass="entr" presetSubtype="10" fill="hold" nodeType="withEffect">
                                  <p:stCondLst>
                                    <p:cond delay="0"/>
                                  </p:stCondLst>
                                  <p:childTnLst>
                                    <p:set>
                                      <p:cBhvr>
                                        <p:cTn id="110" dur="1" fill="hold">
                                          <p:stCondLst>
                                            <p:cond delay="0"/>
                                          </p:stCondLst>
                                        </p:cTn>
                                        <p:tgtEl>
                                          <p:spTgt spid="515394"/>
                                        </p:tgtEl>
                                        <p:attrNameLst>
                                          <p:attrName>style.visibility</p:attrName>
                                        </p:attrNameLst>
                                      </p:cBhvr>
                                      <p:to>
                                        <p:strVal val="visible"/>
                                      </p:to>
                                    </p:set>
                                    <p:animEffect transition="in" filter="blinds(horizontal)">
                                      <p:cBhvr>
                                        <p:cTn id="111" dur="500"/>
                                        <p:tgtEl>
                                          <p:spTgt spid="515394"/>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515401">
                                            <p:txEl>
                                              <p:pRg st="3" end="3"/>
                                            </p:txEl>
                                          </p:spTgt>
                                        </p:tgtEl>
                                        <p:attrNameLst>
                                          <p:attrName>style.visibility</p:attrName>
                                        </p:attrNameLst>
                                      </p:cBhvr>
                                      <p:to>
                                        <p:strVal val="visible"/>
                                      </p:to>
                                    </p:set>
                                    <p:animEffect transition="in" filter="blinds(horizontal)">
                                      <p:cBhvr>
                                        <p:cTn id="116" dur="500"/>
                                        <p:tgtEl>
                                          <p:spTgt spid="515401">
                                            <p:txEl>
                                              <p:pRg st="3" end="3"/>
                                            </p:txEl>
                                          </p:spTgt>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nodeType="clickEffect">
                                  <p:stCondLst>
                                    <p:cond delay="0"/>
                                  </p:stCondLst>
                                  <p:childTnLst>
                                    <p:set>
                                      <p:cBhvr>
                                        <p:cTn id="120" dur="1" fill="hold">
                                          <p:stCondLst>
                                            <p:cond delay="0"/>
                                          </p:stCondLst>
                                        </p:cTn>
                                        <p:tgtEl>
                                          <p:spTgt spid="515401">
                                            <p:txEl>
                                              <p:pRg st="4" end="4"/>
                                            </p:txEl>
                                          </p:spTgt>
                                        </p:tgtEl>
                                        <p:attrNameLst>
                                          <p:attrName>style.visibility</p:attrName>
                                        </p:attrNameLst>
                                      </p:cBhvr>
                                      <p:to>
                                        <p:strVal val="visible"/>
                                      </p:to>
                                    </p:set>
                                    <p:animEffect transition="in" filter="blinds(horizontal)">
                                      <p:cBhvr>
                                        <p:cTn id="121" dur="500"/>
                                        <p:tgtEl>
                                          <p:spTgt spid="515401">
                                            <p:txEl>
                                              <p:pRg st="4" end="4"/>
                                            </p:txEl>
                                          </p:spTgt>
                                        </p:tgtEl>
                                      </p:cBhvr>
                                    </p:animEffect>
                                  </p:childTnLst>
                                </p:cTn>
                              </p:par>
                              <p:par>
                                <p:cTn id="122" presetID="3" presetClass="entr" presetSubtype="10" fill="hold" nodeType="withEffect">
                                  <p:stCondLst>
                                    <p:cond delay="0"/>
                                  </p:stCondLst>
                                  <p:childTnLst>
                                    <p:set>
                                      <p:cBhvr>
                                        <p:cTn id="123" dur="1" fill="hold">
                                          <p:stCondLst>
                                            <p:cond delay="0"/>
                                          </p:stCondLst>
                                        </p:cTn>
                                        <p:tgtEl>
                                          <p:spTgt spid="515401">
                                            <p:txEl>
                                              <p:pRg st="5" end="5"/>
                                            </p:txEl>
                                          </p:spTgt>
                                        </p:tgtEl>
                                        <p:attrNameLst>
                                          <p:attrName>style.visibility</p:attrName>
                                        </p:attrNameLst>
                                      </p:cBhvr>
                                      <p:to>
                                        <p:strVal val="visible"/>
                                      </p:to>
                                    </p:set>
                                    <p:animEffect transition="in" filter="blinds(horizontal)">
                                      <p:cBhvr>
                                        <p:cTn id="124" dur="500"/>
                                        <p:tgtEl>
                                          <p:spTgt spid="515401">
                                            <p:txEl>
                                              <p:pRg st="5" end="5"/>
                                            </p:txEl>
                                          </p:spTgt>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515402"/>
                                        </p:tgtEl>
                                        <p:attrNameLst>
                                          <p:attrName>style.visibility</p:attrName>
                                        </p:attrNameLst>
                                      </p:cBhvr>
                                      <p:to>
                                        <p:strVal val="visible"/>
                                      </p:to>
                                    </p:set>
                                    <p:animEffect transition="in" filter="blinds(horizontal)">
                                      <p:cBhvr>
                                        <p:cTn id="129" dur="500"/>
                                        <p:tgtEl>
                                          <p:spTgt spid="515402"/>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 presetClass="entr" presetSubtype="10" fill="hold" nodeType="clickEffect">
                                  <p:stCondLst>
                                    <p:cond delay="0"/>
                                  </p:stCondLst>
                                  <p:childTnLst>
                                    <p:set>
                                      <p:cBhvr>
                                        <p:cTn id="133" dur="1" fill="hold">
                                          <p:stCondLst>
                                            <p:cond delay="0"/>
                                          </p:stCondLst>
                                        </p:cTn>
                                        <p:tgtEl>
                                          <p:spTgt spid="515403"/>
                                        </p:tgtEl>
                                        <p:attrNameLst>
                                          <p:attrName>style.visibility</p:attrName>
                                        </p:attrNameLst>
                                      </p:cBhvr>
                                      <p:to>
                                        <p:strVal val="visible"/>
                                      </p:to>
                                    </p:set>
                                    <p:animEffect transition="in" filter="blinds(horizontal)">
                                      <p:cBhvr>
                                        <p:cTn id="134" dur="500"/>
                                        <p:tgtEl>
                                          <p:spTgt spid="515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40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b="1" dirty="0">
                <a:solidFill>
                  <a:srgbClr val="011893"/>
                </a:solidFill>
                <a:latin typeface="Times New Roman" panose="02020603050405020304" pitchFamily="18" charset="0"/>
              </a:rPr>
              <a:t>§4.3.1 </a:t>
            </a:r>
            <a:r>
              <a:rPr lang="zh-CN" altLang="en-US" b="1" dirty="0">
                <a:solidFill>
                  <a:srgbClr val="011893"/>
                </a:solidFill>
                <a:latin typeface="Times New Roman" panose="02020603050405020304" pitchFamily="18" charset="0"/>
              </a:rPr>
              <a:t>简单优先分析法</a:t>
            </a:r>
            <a:endParaRPr lang="zh-CN" altLang="en-US" sz="2400" b="1" dirty="0">
              <a:solidFill>
                <a:srgbClr val="011893"/>
              </a:solidFill>
              <a:latin typeface="楷体_GB2312" pitchFamily="49" charset="-122"/>
              <a:ea typeface="楷体_GB2312" pitchFamily="49" charset="-122"/>
            </a:endParaRPr>
          </a:p>
          <a:p>
            <a:pPr eaLnBrk="1" hangingPunct="1">
              <a:lnSpc>
                <a:spcPct val="120000"/>
              </a:lnSpc>
              <a:buFont typeface="Wingdings" panose="05000000000000000000" pitchFamily="2" charset="2"/>
              <a:buNone/>
              <a:defRPr/>
            </a:pPr>
            <a:endParaRPr lang="zh-CN" altLang="en-US" sz="3000" b="1" dirty="0">
              <a:solidFill>
                <a:srgbClr val="FFFF00"/>
              </a:solidFill>
              <a:latin typeface="楷体_GB2312" pitchFamily="49" charset="-122"/>
              <a:ea typeface="楷体_GB2312" pitchFamily="49" charset="-122"/>
            </a:endParaRPr>
          </a:p>
        </p:txBody>
      </p:sp>
      <p:sp>
        <p:nvSpPr>
          <p:cNvPr id="516099"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16384" name="Rectangle 288"/>
          <p:cNvSpPr>
            <a:spLocks noChangeArrowheads="1"/>
          </p:cNvSpPr>
          <p:nvPr/>
        </p:nvSpPr>
        <p:spPr bwMode="auto">
          <a:xfrm>
            <a:off x="1965325" y="1473201"/>
            <a:ext cx="8504238"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1</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、定义</a:t>
            </a:r>
          </a:p>
          <a:p>
            <a:pPr algn="just" eaLnBrk="1" hangingPunct="1">
              <a:lnSpc>
                <a:spcPct val="134000"/>
              </a:lnSpc>
              <a:buFont typeface="Arial" panose="020B0604020202020204" pitchFamily="34" charset="0"/>
              <a:buNone/>
              <a:defRPr/>
            </a:pPr>
            <a:r>
              <a:rPr lang="zh-CN" altLang="en-US" sz="2200" b="1" dirty="0">
                <a:effectLst>
                  <a:outerShdw blurRad="38100" dist="38100" dir="2700000" algn="tl">
                    <a:srgbClr val="000000"/>
                  </a:outerShdw>
                </a:effectLst>
                <a:latin typeface="Times New Roman" panose="02020603050405020304" pitchFamily="18" charset="0"/>
              </a:rPr>
              <a:t>       满足以下两个条件的文法，称为“简单优先文法</a:t>
            </a:r>
            <a:r>
              <a:rPr lang="en-US" altLang="zh-CN" sz="2200" b="1" dirty="0">
                <a:effectLst>
                  <a:outerShdw blurRad="38100" dist="38100" dir="2700000" algn="tl">
                    <a:srgbClr val="000000"/>
                  </a:outerShdw>
                </a:effectLst>
                <a:latin typeface="Times New Roman" panose="02020603050405020304" pitchFamily="18" charset="0"/>
              </a:rPr>
              <a:t>”</a:t>
            </a:r>
            <a:endParaRPr lang="zh-CN" altLang="en-US" sz="2200" b="1" dirty="0">
              <a:effectLst>
                <a:outerShdw blurRad="38100" dist="38100" dir="2700000" algn="tl">
                  <a:srgbClr val="000000"/>
                </a:outerShdw>
              </a:effectLst>
              <a:latin typeface="Times New Roman" panose="02020603050405020304" pitchFamily="18" charset="0"/>
            </a:endParaRPr>
          </a:p>
          <a:p>
            <a:pPr algn="just" eaLnBrk="1" hangingPunct="1">
              <a:lnSpc>
                <a:spcPct val="134000"/>
              </a:lnSpc>
              <a:buFont typeface="Arial" panose="020B0604020202020204" pitchFamily="34" charset="0"/>
              <a:buNone/>
              <a:defRPr/>
            </a:pPr>
            <a:r>
              <a:rPr lang="en-US" altLang="zh-CN" sz="2200" b="1" dirty="0">
                <a:effectLst>
                  <a:outerShdw blurRad="38100" dist="38100" dir="2700000" algn="tl">
                    <a:srgbClr val="000000"/>
                  </a:outerShdw>
                </a:effectLst>
                <a:latin typeface="Times New Roman" panose="02020603050405020304" pitchFamily="18" charset="0"/>
              </a:rPr>
              <a:t>1</a:t>
            </a:r>
            <a:r>
              <a:rPr lang="zh-CN" altLang="en-US" sz="2200" b="1" dirty="0">
                <a:effectLst>
                  <a:outerShdw blurRad="38100" dist="38100" dir="2700000" algn="tl">
                    <a:srgbClr val="000000"/>
                  </a:outerShdw>
                </a:effectLst>
                <a:latin typeface="Times New Roman" panose="02020603050405020304" pitchFamily="18" charset="0"/>
              </a:rPr>
              <a:t>） 在字汇表中，任意两个符号间至多只有一种优先关系成立</a:t>
            </a:r>
          </a:p>
          <a:p>
            <a:pPr algn="just" eaLnBrk="1" hangingPunct="1">
              <a:lnSpc>
                <a:spcPct val="134000"/>
              </a:lnSpc>
              <a:buFont typeface="Arial" panose="020B0604020202020204" pitchFamily="34" charset="0"/>
              <a:buNone/>
              <a:defRPr/>
            </a:pPr>
            <a:r>
              <a:rPr lang="en-US" altLang="zh-CN" sz="2200" b="1" dirty="0">
                <a:effectLst>
                  <a:outerShdw blurRad="38100" dist="38100" dir="2700000" algn="tl">
                    <a:srgbClr val="000000"/>
                  </a:outerShdw>
                </a:effectLst>
                <a:latin typeface="Times New Roman" panose="02020603050405020304" pitchFamily="18" charset="0"/>
              </a:rPr>
              <a:t>2</a:t>
            </a:r>
            <a:r>
              <a:rPr lang="zh-CN" altLang="en-US" sz="2200" b="1" dirty="0">
                <a:effectLst>
                  <a:outerShdw blurRad="38100" dist="38100" dir="2700000" algn="tl">
                    <a:srgbClr val="000000"/>
                  </a:outerShdw>
                </a:effectLst>
                <a:latin typeface="Times New Roman" panose="02020603050405020304" pitchFamily="18" charset="0"/>
              </a:rPr>
              <a:t>） 任意两条规则都没有相同右部</a:t>
            </a:r>
          </a:p>
        </p:txBody>
      </p:sp>
      <p:pic>
        <p:nvPicPr>
          <p:cNvPr id="516385" name="Picture 2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300" y="3502025"/>
            <a:ext cx="5341938"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386" name="Text Box 290"/>
          <p:cNvSpPr txBox="1">
            <a:spLocks noChangeArrowheads="1"/>
          </p:cNvSpPr>
          <p:nvPr/>
        </p:nvSpPr>
        <p:spPr bwMode="auto">
          <a:xfrm>
            <a:off x="2068514" y="3654426"/>
            <a:ext cx="2835275" cy="1988237"/>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a:spcBef>
                <a:spcPct val="20000"/>
              </a:spcBef>
              <a:buClr>
                <a:schemeClr val="hlink"/>
              </a:buClr>
              <a:buSzPct val="70000"/>
              <a:buFont typeface="Wingdings" panose="05000000000000000000" pitchFamily="2" charset="2"/>
              <a:buChar char="n"/>
              <a:tabLst>
                <a:tab pos="536575" algn="l"/>
              </a:tabLst>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tabLst>
                <a:tab pos="536575" algn="l"/>
              </a:tabLst>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tabLst>
                <a:tab pos="536575" algn="l"/>
              </a:tabLst>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tabLst>
                <a:tab pos="536575" algn="l"/>
              </a:tabLst>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tabLst>
                <a:tab pos="536575" algn="l"/>
              </a:tabLst>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tabLst>
                <a:tab pos="536575" algn="l"/>
              </a:tabLst>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tabLst>
                <a:tab pos="536575" algn="l"/>
              </a:tabLst>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tabLst>
                <a:tab pos="536575" algn="l"/>
              </a:tabLst>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tabLst>
                <a:tab pos="536575" algn="l"/>
              </a:tabLst>
              <a:defRPr sz="2000">
                <a:solidFill>
                  <a:schemeClr val="tx1"/>
                </a:solidFill>
                <a:latin typeface="Garamond" panose="02020404030301010803" pitchFamily="18" charset="0"/>
                <a:ea typeface="宋体" panose="02010600030101010101" pitchFamily="2" charset="-122"/>
              </a:defRPr>
            </a:lvl9pPr>
          </a:lstStyle>
          <a:p>
            <a:pPr algn="just">
              <a:lnSpc>
                <a:spcPct val="125000"/>
              </a:lnSpc>
              <a:spcBef>
                <a:spcPct val="0"/>
              </a:spcBef>
              <a:spcAft>
                <a:spcPct val="20000"/>
              </a:spcAft>
              <a:buClrTx/>
              <a:buSzTx/>
              <a:buFontTx/>
              <a:buNone/>
            </a:pPr>
            <a:r>
              <a:rPr lang="zh-CN" altLang="en-US" sz="2200" b="1">
                <a:latin typeface="Times New Roman" panose="02020603050405020304" pitchFamily="18" charset="0"/>
                <a:ea typeface="楷体_GB2312" pitchFamily="49" charset="-122"/>
                <a:cs typeface="Arial" panose="020B0604020202020204" pitchFamily="34" charset="0"/>
              </a:rPr>
              <a:t>例如： 文法</a:t>
            </a:r>
            <a:r>
              <a:rPr lang="en-US" altLang="zh-CN" sz="2200" b="1">
                <a:latin typeface="Times New Roman" panose="02020603050405020304" pitchFamily="18" charset="0"/>
                <a:ea typeface="楷体_GB2312" pitchFamily="49" charset="-122"/>
                <a:cs typeface="Arial" panose="020B0604020202020204" pitchFamily="34" charset="0"/>
              </a:rPr>
              <a:t>G[Z]</a:t>
            </a:r>
            <a:r>
              <a:rPr lang="zh-CN" altLang="en-US" sz="2200" b="1">
                <a:latin typeface="Times New Roman" panose="02020603050405020304" pitchFamily="18" charset="0"/>
                <a:ea typeface="楷体_GB2312" pitchFamily="49" charset="-122"/>
                <a:cs typeface="Arial" panose="020B0604020202020204" pitchFamily="34" charset="0"/>
              </a:rPr>
              <a:t>： </a:t>
            </a:r>
          </a:p>
          <a:p>
            <a:pPr algn="just">
              <a:lnSpc>
                <a:spcPct val="125000"/>
              </a:lnSpc>
              <a:spcBef>
                <a:spcPct val="0"/>
              </a:spcBef>
              <a:spcAft>
                <a:spcPct val="20000"/>
              </a:spcAft>
              <a:buClrTx/>
              <a:buSzTx/>
              <a:buFontTx/>
              <a:buNone/>
            </a:pPr>
            <a:r>
              <a:rPr lang="zh-CN" altLang="en-US" sz="2200" b="1">
                <a:latin typeface="Times New Roman" panose="02020603050405020304" pitchFamily="18" charset="0"/>
                <a:ea typeface="楷体_GB2312" pitchFamily="49" charset="-122"/>
                <a:cs typeface="Arial" panose="020B0604020202020204" pitchFamily="34" charset="0"/>
              </a:rPr>
              <a:t>             </a:t>
            </a:r>
            <a:r>
              <a:rPr lang="en-US" altLang="zh-CN" sz="2200" b="1">
                <a:latin typeface="Times New Roman" panose="02020603050405020304" pitchFamily="18" charset="0"/>
                <a:ea typeface="楷体_GB2312" pitchFamily="49" charset="-122"/>
                <a:cs typeface="Arial" panose="020B0604020202020204" pitchFamily="34" charset="0"/>
              </a:rPr>
              <a:t>Z::=bMb </a:t>
            </a:r>
          </a:p>
          <a:p>
            <a:pPr algn="just">
              <a:lnSpc>
                <a:spcPct val="125000"/>
              </a:lnSpc>
              <a:spcBef>
                <a:spcPct val="0"/>
              </a:spcBef>
              <a:spcAft>
                <a:spcPct val="20000"/>
              </a:spcAft>
              <a:buClrTx/>
              <a:buSzTx/>
              <a:buFontTx/>
              <a:buNone/>
            </a:pPr>
            <a:r>
              <a:rPr lang="en-US" altLang="zh-CN" sz="2200" b="1">
                <a:latin typeface="Times New Roman" panose="02020603050405020304" pitchFamily="18" charset="0"/>
                <a:ea typeface="楷体_GB2312" pitchFamily="49" charset="-122"/>
                <a:cs typeface="Arial" panose="020B0604020202020204" pitchFamily="34" charset="0"/>
              </a:rPr>
              <a:t>             M::=(L | a </a:t>
            </a:r>
          </a:p>
          <a:p>
            <a:pPr algn="just">
              <a:lnSpc>
                <a:spcPct val="125000"/>
              </a:lnSpc>
              <a:spcBef>
                <a:spcPct val="0"/>
              </a:spcBef>
              <a:spcAft>
                <a:spcPct val="20000"/>
              </a:spcAft>
              <a:buClrTx/>
              <a:buSzTx/>
              <a:buFontTx/>
              <a:buNone/>
            </a:pPr>
            <a:r>
              <a:rPr lang="en-US" altLang="zh-CN" sz="2200" b="1">
                <a:latin typeface="Times New Roman" panose="02020603050405020304" pitchFamily="18" charset="0"/>
                <a:ea typeface="楷体_GB2312" pitchFamily="49" charset="-122"/>
                <a:cs typeface="Arial" panose="020B0604020202020204" pitchFamily="34" charset="0"/>
              </a:rPr>
              <a:t>             L::=</a:t>
            </a:r>
            <a:r>
              <a:rPr lang="zh-CN" altLang="en-US" sz="2200" b="1">
                <a:latin typeface="Times New Roman" panose="02020603050405020304" pitchFamily="18" charset="0"/>
                <a:ea typeface="楷体_GB2312" pitchFamily="49" charset="-122"/>
                <a:cs typeface="Arial" panose="020B0604020202020204" pitchFamily="34" charset="0"/>
              </a:rPr>
              <a:t>Ｍ</a:t>
            </a:r>
            <a:r>
              <a:rPr lang="en-US" altLang="zh-CN" sz="2200" b="1">
                <a:latin typeface="Times New Roman" panose="02020603050405020304" pitchFamily="18" charset="0"/>
                <a:ea typeface="楷体_GB2312" pitchFamily="49" charset="-122"/>
                <a:cs typeface="Arial" panose="020B0604020202020204" pitchFamily="34" charset="0"/>
              </a:rPr>
              <a:t>a) </a:t>
            </a:r>
            <a:endParaRPr lang="zh-CN" altLang="en-US" sz="2200" b="1">
              <a:latin typeface="宋体" panose="02010600030101010101" pitchFamily="2" charset="-122"/>
              <a:ea typeface="黑体" panose="02010609060101010101" pitchFamily="49" charset="-122"/>
              <a:cs typeface="Arial" panose="020B0604020202020204" pitchFamily="34" charset="0"/>
            </a:endParaRPr>
          </a:p>
        </p:txBody>
      </p:sp>
      <p:sp>
        <p:nvSpPr>
          <p:cNvPr id="516387" name="Oval 291"/>
          <p:cNvSpPr>
            <a:spLocks noChangeArrowheads="1"/>
          </p:cNvSpPr>
          <p:nvPr/>
        </p:nvSpPr>
        <p:spPr bwMode="auto">
          <a:xfrm>
            <a:off x="2347914" y="5792789"/>
            <a:ext cx="2511425" cy="566737"/>
          </a:xfrm>
          <a:prstGeom prst="ellipse">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800" b="1" dirty="0">
                <a:solidFill>
                  <a:srgbClr val="011893"/>
                </a:solidFill>
                <a:latin typeface="Arial" panose="020B0604020202020204" pitchFamily="34" charset="0"/>
              </a:rPr>
              <a:t>是简单优先文法</a:t>
            </a:r>
          </a:p>
        </p:txBody>
      </p:sp>
    </p:spTree>
    <p:extLst>
      <p:ext uri="{BB962C8B-B14F-4D97-AF65-F5344CB8AC3E}">
        <p14:creationId xmlns:p14="http://schemas.microsoft.com/office/powerpoint/2010/main" val="103417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6384">
                                            <p:txEl>
                                              <p:pRg st="1" end="1"/>
                                            </p:txEl>
                                          </p:spTgt>
                                        </p:tgtEl>
                                        <p:attrNameLst>
                                          <p:attrName>style.visibility</p:attrName>
                                        </p:attrNameLst>
                                      </p:cBhvr>
                                      <p:to>
                                        <p:strVal val="visible"/>
                                      </p:to>
                                    </p:set>
                                    <p:animEffect transition="in" filter="blinds(horizontal)">
                                      <p:cBhvr>
                                        <p:cTn id="7" dur="500"/>
                                        <p:tgtEl>
                                          <p:spTgt spid="51638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6384">
                                            <p:txEl>
                                              <p:pRg st="2" end="2"/>
                                            </p:txEl>
                                          </p:spTgt>
                                        </p:tgtEl>
                                        <p:attrNameLst>
                                          <p:attrName>style.visibility</p:attrName>
                                        </p:attrNameLst>
                                      </p:cBhvr>
                                      <p:to>
                                        <p:strVal val="visible"/>
                                      </p:to>
                                    </p:set>
                                    <p:animEffect transition="in" filter="blinds(horizontal)">
                                      <p:cBhvr>
                                        <p:cTn id="10" dur="500"/>
                                        <p:tgtEl>
                                          <p:spTgt spid="51638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16384">
                                            <p:txEl>
                                              <p:pRg st="3" end="3"/>
                                            </p:txEl>
                                          </p:spTgt>
                                        </p:tgtEl>
                                        <p:attrNameLst>
                                          <p:attrName>style.visibility</p:attrName>
                                        </p:attrNameLst>
                                      </p:cBhvr>
                                      <p:to>
                                        <p:strVal val="visible"/>
                                      </p:to>
                                    </p:set>
                                    <p:animEffect transition="in" filter="blinds(horizontal)">
                                      <p:cBhvr>
                                        <p:cTn id="13" dur="500"/>
                                        <p:tgtEl>
                                          <p:spTgt spid="516384">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6386"/>
                                        </p:tgtEl>
                                        <p:attrNameLst>
                                          <p:attrName>style.visibility</p:attrName>
                                        </p:attrNameLst>
                                      </p:cBhvr>
                                      <p:to>
                                        <p:strVal val="visible"/>
                                      </p:to>
                                    </p:set>
                                    <p:animEffect transition="in" filter="blinds(horizontal)">
                                      <p:cBhvr>
                                        <p:cTn id="18" dur="500"/>
                                        <p:tgtEl>
                                          <p:spTgt spid="5163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16385"/>
                                        </p:tgtEl>
                                        <p:attrNameLst>
                                          <p:attrName>style.visibility</p:attrName>
                                        </p:attrNameLst>
                                      </p:cBhvr>
                                      <p:to>
                                        <p:strVal val="visible"/>
                                      </p:to>
                                    </p:set>
                                    <p:animEffect transition="in" filter="blinds(horizontal)">
                                      <p:cBhvr>
                                        <p:cTn id="23" dur="500"/>
                                        <p:tgtEl>
                                          <p:spTgt spid="51638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16387"/>
                                        </p:tgtEl>
                                        <p:attrNameLst>
                                          <p:attrName>style.visibility</p:attrName>
                                        </p:attrNameLst>
                                      </p:cBhvr>
                                      <p:to>
                                        <p:strVal val="visible"/>
                                      </p:to>
                                    </p:set>
                                    <p:animEffect transition="in" filter="blinds(horizontal)">
                                      <p:cBhvr>
                                        <p:cTn id="28" dur="500"/>
                                        <p:tgtEl>
                                          <p:spTgt spid="5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386" grpId="0"/>
      <p:bldP spid="51638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17123"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17124" name="Rectangle 4"/>
          <p:cNvSpPr>
            <a:spLocks noChangeArrowheads="1"/>
          </p:cNvSpPr>
          <p:nvPr/>
        </p:nvSpPr>
        <p:spPr bwMode="auto">
          <a:xfrm>
            <a:off x="1965325" y="1473201"/>
            <a:ext cx="8504238"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1</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、定义</a:t>
            </a:r>
          </a:p>
          <a:p>
            <a:pPr algn="just" eaLnBrk="1" hangingPunct="1">
              <a:lnSpc>
                <a:spcPct val="134000"/>
              </a:lnSpc>
              <a:buFont typeface="Arial" panose="020B0604020202020204" pitchFamily="34" charset="0"/>
              <a:buNone/>
              <a:defRPr/>
            </a:pPr>
            <a:r>
              <a:rPr lang="zh-CN" altLang="en-US" sz="2200" b="1" dirty="0">
                <a:effectLst>
                  <a:outerShdw blurRad="38100" dist="38100" dir="2700000" algn="tl">
                    <a:srgbClr val="000000"/>
                  </a:outerShdw>
                </a:effectLst>
                <a:latin typeface="Times New Roman" panose="02020603050405020304" pitchFamily="18" charset="0"/>
              </a:rPr>
              <a:t>       满足以下两个条件的文法，称为“简单优先文法</a:t>
            </a:r>
            <a:r>
              <a:rPr lang="en-US" altLang="zh-CN" sz="2200" b="1" dirty="0">
                <a:effectLst>
                  <a:outerShdw blurRad="38100" dist="38100" dir="2700000" algn="tl">
                    <a:srgbClr val="000000"/>
                  </a:outerShdw>
                </a:effectLst>
                <a:latin typeface="Times New Roman" panose="02020603050405020304" pitchFamily="18" charset="0"/>
              </a:rPr>
              <a:t>”</a:t>
            </a:r>
            <a:endParaRPr lang="zh-CN" altLang="en-US" sz="2200" b="1" dirty="0">
              <a:effectLst>
                <a:outerShdw blurRad="38100" dist="38100" dir="2700000" algn="tl">
                  <a:srgbClr val="000000"/>
                </a:outerShdw>
              </a:effectLst>
              <a:latin typeface="Times New Roman" panose="02020603050405020304" pitchFamily="18" charset="0"/>
            </a:endParaRPr>
          </a:p>
          <a:p>
            <a:pPr algn="just" eaLnBrk="1" hangingPunct="1">
              <a:lnSpc>
                <a:spcPct val="134000"/>
              </a:lnSpc>
              <a:buFont typeface="Arial" panose="020B0604020202020204" pitchFamily="34" charset="0"/>
              <a:buNone/>
              <a:defRPr/>
            </a:pPr>
            <a:r>
              <a:rPr lang="en-US" altLang="zh-CN" sz="2200" b="1" dirty="0">
                <a:effectLst>
                  <a:outerShdw blurRad="38100" dist="38100" dir="2700000" algn="tl">
                    <a:srgbClr val="000000"/>
                  </a:outerShdw>
                </a:effectLst>
                <a:latin typeface="Times New Roman" panose="02020603050405020304" pitchFamily="18" charset="0"/>
              </a:rPr>
              <a:t>1</a:t>
            </a:r>
            <a:r>
              <a:rPr lang="zh-CN" altLang="en-US" sz="2200" b="1" dirty="0">
                <a:effectLst>
                  <a:outerShdw blurRad="38100" dist="38100" dir="2700000" algn="tl">
                    <a:srgbClr val="000000"/>
                  </a:outerShdw>
                </a:effectLst>
                <a:latin typeface="Times New Roman" panose="02020603050405020304" pitchFamily="18" charset="0"/>
              </a:rPr>
              <a:t>） 在字汇表中，任意两个符号间至多只有一种优先关系成立</a:t>
            </a:r>
          </a:p>
          <a:p>
            <a:pPr algn="just" eaLnBrk="1" hangingPunct="1">
              <a:lnSpc>
                <a:spcPct val="134000"/>
              </a:lnSpc>
              <a:buFont typeface="Arial" panose="020B0604020202020204" pitchFamily="34" charset="0"/>
              <a:buNone/>
              <a:defRPr/>
            </a:pPr>
            <a:r>
              <a:rPr lang="en-US" altLang="zh-CN" sz="2200" b="1" dirty="0">
                <a:effectLst>
                  <a:outerShdw blurRad="38100" dist="38100" dir="2700000" algn="tl">
                    <a:srgbClr val="000000"/>
                  </a:outerShdw>
                </a:effectLst>
                <a:latin typeface="Times New Roman" panose="02020603050405020304" pitchFamily="18" charset="0"/>
              </a:rPr>
              <a:t>2</a:t>
            </a:r>
            <a:r>
              <a:rPr lang="zh-CN" altLang="en-US" sz="2200" b="1" dirty="0">
                <a:effectLst>
                  <a:outerShdw blurRad="38100" dist="38100" dir="2700000" algn="tl">
                    <a:srgbClr val="000000"/>
                  </a:outerShdw>
                </a:effectLst>
                <a:latin typeface="Times New Roman" panose="02020603050405020304" pitchFamily="18" charset="0"/>
              </a:rPr>
              <a:t>） 任意两条规则都没有相同右部</a:t>
            </a:r>
          </a:p>
        </p:txBody>
      </p:sp>
      <p:sp>
        <p:nvSpPr>
          <p:cNvPr id="517128" name="Text Box 8"/>
          <p:cNvSpPr txBox="1">
            <a:spLocks noChangeArrowheads="1"/>
          </p:cNvSpPr>
          <p:nvPr/>
        </p:nvSpPr>
        <p:spPr bwMode="auto">
          <a:xfrm>
            <a:off x="2035175" y="3638551"/>
            <a:ext cx="7558088" cy="1768475"/>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25000"/>
              </a:lnSpc>
              <a:defRPr/>
            </a:pPr>
            <a:r>
              <a:rPr lang="zh-CN" altLang="en-US" sz="22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文法是不是简单优先文法？</a:t>
            </a:r>
          </a:p>
          <a:p>
            <a:pPr algn="just">
              <a:lnSpc>
                <a:spcPct val="125000"/>
              </a:lnSpc>
              <a:defRPr/>
            </a:pPr>
            <a:r>
              <a:rPr lang="en-US" altLang="zh-CN" sz="22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E::=E+E | E*E | (E) | </a:t>
            </a:r>
            <a:r>
              <a:rPr lang="en-US" altLang="zh-CN" sz="2200" b="1" dirty="0" err="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i</a:t>
            </a:r>
            <a:endParaRPr lang="en-US" altLang="zh-CN" sz="22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p>
            <a:pPr algn="just">
              <a:lnSpc>
                <a:spcPct val="125000"/>
              </a:lnSpc>
              <a:defRPr/>
            </a:pPr>
            <a:endParaRPr lang="zh-CN" altLang="en-US" sz="22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a:p>
            <a:pPr algn="just">
              <a:lnSpc>
                <a:spcPct val="125000"/>
              </a:lnSpc>
              <a:defRPr/>
            </a:pPr>
            <a:endParaRPr lang="zh-CN" altLang="en-US" sz="22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17129" name="Oval 9"/>
          <p:cNvSpPr>
            <a:spLocks noChangeArrowheads="1"/>
          </p:cNvSpPr>
          <p:nvPr/>
        </p:nvSpPr>
        <p:spPr bwMode="auto">
          <a:xfrm>
            <a:off x="2119314" y="4729164"/>
            <a:ext cx="2511425" cy="566737"/>
          </a:xfrm>
          <a:prstGeom prst="ellipse">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800" b="1" dirty="0">
                <a:solidFill>
                  <a:srgbClr val="011893"/>
                </a:solidFill>
                <a:latin typeface="Arial" panose="020B0604020202020204" pitchFamily="34" charset="0"/>
              </a:rPr>
              <a:t>不是简单优先文法</a:t>
            </a:r>
          </a:p>
        </p:txBody>
      </p:sp>
      <p:grpSp>
        <p:nvGrpSpPr>
          <p:cNvPr id="517162" name="Group 42"/>
          <p:cNvGrpSpPr>
            <a:grpSpLocks/>
          </p:cNvGrpSpPr>
          <p:nvPr/>
        </p:nvGrpSpPr>
        <p:grpSpPr bwMode="auto">
          <a:xfrm>
            <a:off x="8147050" y="3746500"/>
            <a:ext cx="2051050" cy="1447800"/>
            <a:chOff x="4145" y="2504"/>
            <a:chExt cx="1292" cy="912"/>
          </a:xfrm>
        </p:grpSpPr>
        <p:sp>
          <p:nvSpPr>
            <p:cNvPr id="517130" name="Text Box 10"/>
            <p:cNvSpPr txBox="1">
              <a:spLocks noChangeArrowheads="1"/>
            </p:cNvSpPr>
            <p:nvPr/>
          </p:nvSpPr>
          <p:spPr bwMode="auto">
            <a:xfrm>
              <a:off x="4462" y="2504"/>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b="1">
                  <a:effectLst>
                    <a:outerShdw blurRad="38100" dist="38100" dir="2700000" algn="tl">
                      <a:srgbClr val="000000"/>
                    </a:outerShdw>
                  </a:effectLst>
                  <a:latin typeface="Times New Roman" panose="02020603050405020304" pitchFamily="18" charset="0"/>
                </a:rPr>
                <a:t>E</a:t>
              </a:r>
            </a:p>
          </p:txBody>
        </p:sp>
        <p:sp>
          <p:nvSpPr>
            <p:cNvPr id="517131" name="Text Box 11"/>
            <p:cNvSpPr txBox="1">
              <a:spLocks noChangeArrowheads="1"/>
            </p:cNvSpPr>
            <p:nvPr/>
          </p:nvSpPr>
          <p:spPr bwMode="auto">
            <a:xfrm>
              <a:off x="4145" y="2845"/>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b="1">
                  <a:effectLst>
                    <a:outerShdw blurRad="38100" dist="38100" dir="2700000" algn="tl">
                      <a:srgbClr val="000000"/>
                    </a:outerShdw>
                  </a:effectLst>
                  <a:latin typeface="Times New Roman" panose="02020603050405020304" pitchFamily="18" charset="0"/>
                </a:rPr>
                <a:t>E</a:t>
              </a:r>
            </a:p>
          </p:txBody>
        </p:sp>
        <p:sp>
          <p:nvSpPr>
            <p:cNvPr id="517132" name="Text Box 12"/>
            <p:cNvSpPr txBox="1">
              <a:spLocks noChangeArrowheads="1"/>
            </p:cNvSpPr>
            <p:nvPr/>
          </p:nvSpPr>
          <p:spPr bwMode="auto">
            <a:xfrm>
              <a:off x="4440" y="2841"/>
              <a:ext cx="3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2000" b="1">
                  <a:effectLst>
                    <a:outerShdw blurRad="38100" dist="38100" dir="2700000" algn="tl">
                      <a:srgbClr val="000000"/>
                    </a:outerShdw>
                  </a:effectLst>
                  <a:latin typeface="Times New Roman" panose="02020603050405020304" pitchFamily="18" charset="0"/>
                </a:rPr>
                <a:t>+</a:t>
              </a:r>
            </a:p>
          </p:txBody>
        </p:sp>
        <p:sp>
          <p:nvSpPr>
            <p:cNvPr id="517133" name="Text Box 13"/>
            <p:cNvSpPr txBox="1">
              <a:spLocks noChangeArrowheads="1"/>
            </p:cNvSpPr>
            <p:nvPr/>
          </p:nvSpPr>
          <p:spPr bwMode="auto">
            <a:xfrm>
              <a:off x="4780" y="2841"/>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b="1">
                  <a:effectLst>
                    <a:outerShdw blurRad="38100" dist="38100" dir="2700000" algn="tl">
                      <a:srgbClr val="000000"/>
                    </a:outerShdw>
                  </a:effectLst>
                  <a:latin typeface="Times New Roman" panose="02020603050405020304" pitchFamily="18" charset="0"/>
                </a:rPr>
                <a:t>E</a:t>
              </a:r>
            </a:p>
          </p:txBody>
        </p:sp>
        <p:sp>
          <p:nvSpPr>
            <p:cNvPr id="42016" name="Line 14"/>
            <p:cNvSpPr>
              <a:spLocks noChangeShapeType="1"/>
            </p:cNvSpPr>
            <p:nvPr/>
          </p:nvSpPr>
          <p:spPr bwMode="auto">
            <a:xfrm flipH="1">
              <a:off x="4326" y="2709"/>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17" name="Line 15"/>
            <p:cNvSpPr>
              <a:spLocks noChangeShapeType="1"/>
            </p:cNvSpPr>
            <p:nvPr/>
          </p:nvSpPr>
          <p:spPr bwMode="auto">
            <a:xfrm>
              <a:off x="4598" y="270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18" name="Line 16"/>
            <p:cNvSpPr>
              <a:spLocks noChangeShapeType="1"/>
            </p:cNvSpPr>
            <p:nvPr/>
          </p:nvSpPr>
          <p:spPr bwMode="auto">
            <a:xfrm>
              <a:off x="4644" y="2709"/>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7137" name="Text Box 17"/>
            <p:cNvSpPr txBox="1">
              <a:spLocks noChangeArrowheads="1"/>
            </p:cNvSpPr>
            <p:nvPr/>
          </p:nvSpPr>
          <p:spPr bwMode="auto">
            <a:xfrm>
              <a:off x="4485" y="3185"/>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b="1">
                  <a:effectLst>
                    <a:outerShdw blurRad="38100" dist="38100" dir="2700000" algn="tl">
                      <a:srgbClr val="000000"/>
                    </a:outerShdw>
                  </a:effectLst>
                  <a:latin typeface="Times New Roman" panose="02020603050405020304" pitchFamily="18" charset="0"/>
                </a:rPr>
                <a:t>E</a:t>
              </a:r>
            </a:p>
          </p:txBody>
        </p:sp>
        <p:sp>
          <p:nvSpPr>
            <p:cNvPr id="517138" name="Text Box 18"/>
            <p:cNvSpPr txBox="1">
              <a:spLocks noChangeArrowheads="1"/>
            </p:cNvSpPr>
            <p:nvPr/>
          </p:nvSpPr>
          <p:spPr bwMode="auto">
            <a:xfrm>
              <a:off x="4780" y="3118"/>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2400" b="1">
                  <a:effectLst>
                    <a:outerShdw blurRad="38100" dist="38100" dir="2700000" algn="tl">
                      <a:srgbClr val="000000"/>
                    </a:outerShdw>
                  </a:effectLst>
                  <a:latin typeface="Times New Roman" panose="02020603050405020304" pitchFamily="18" charset="0"/>
                </a:rPr>
                <a:t>+</a:t>
              </a:r>
            </a:p>
          </p:txBody>
        </p:sp>
        <p:sp>
          <p:nvSpPr>
            <p:cNvPr id="517139" name="Text Box 19"/>
            <p:cNvSpPr txBox="1">
              <a:spLocks noChangeArrowheads="1"/>
            </p:cNvSpPr>
            <p:nvPr/>
          </p:nvSpPr>
          <p:spPr bwMode="auto">
            <a:xfrm>
              <a:off x="5120" y="3181"/>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b="1">
                  <a:effectLst>
                    <a:outerShdw blurRad="38100" dist="38100" dir="2700000" algn="tl">
                      <a:srgbClr val="000000"/>
                    </a:outerShdw>
                  </a:effectLst>
                  <a:latin typeface="Times New Roman" panose="02020603050405020304" pitchFamily="18" charset="0"/>
                </a:rPr>
                <a:t>E</a:t>
              </a:r>
            </a:p>
          </p:txBody>
        </p:sp>
        <p:sp>
          <p:nvSpPr>
            <p:cNvPr id="42022" name="Line 20"/>
            <p:cNvSpPr>
              <a:spLocks noChangeShapeType="1"/>
            </p:cNvSpPr>
            <p:nvPr/>
          </p:nvSpPr>
          <p:spPr bwMode="auto">
            <a:xfrm flipH="1">
              <a:off x="4666" y="3049"/>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23" name="Line 21"/>
            <p:cNvSpPr>
              <a:spLocks noChangeShapeType="1"/>
            </p:cNvSpPr>
            <p:nvPr/>
          </p:nvSpPr>
          <p:spPr bwMode="auto">
            <a:xfrm>
              <a:off x="4938" y="30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24" name="Line 22"/>
            <p:cNvSpPr>
              <a:spLocks noChangeShapeType="1"/>
            </p:cNvSpPr>
            <p:nvPr/>
          </p:nvSpPr>
          <p:spPr bwMode="auto">
            <a:xfrm>
              <a:off x="4984" y="3049"/>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7161" name="Group 41"/>
          <p:cNvGrpSpPr>
            <a:grpSpLocks/>
          </p:cNvGrpSpPr>
          <p:nvPr/>
        </p:nvGrpSpPr>
        <p:grpSpPr bwMode="auto">
          <a:xfrm>
            <a:off x="5832475" y="3730626"/>
            <a:ext cx="1511300" cy="931863"/>
            <a:chOff x="3446" y="0"/>
            <a:chExt cx="952" cy="587"/>
          </a:xfrm>
        </p:grpSpPr>
        <p:sp>
          <p:nvSpPr>
            <p:cNvPr id="517143" name="Text Box 23"/>
            <p:cNvSpPr txBox="1">
              <a:spLocks noChangeArrowheads="1"/>
            </p:cNvSpPr>
            <p:nvPr/>
          </p:nvSpPr>
          <p:spPr bwMode="auto">
            <a:xfrm>
              <a:off x="3763" y="0"/>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b="1">
                  <a:effectLst>
                    <a:outerShdw blurRad="38100" dist="38100" dir="2700000" algn="tl">
                      <a:srgbClr val="000000"/>
                    </a:outerShdw>
                  </a:effectLst>
                  <a:latin typeface="Times New Roman" panose="02020603050405020304" pitchFamily="18" charset="0"/>
                </a:rPr>
                <a:t>E</a:t>
              </a:r>
            </a:p>
          </p:txBody>
        </p:sp>
        <p:sp>
          <p:nvSpPr>
            <p:cNvPr id="517144" name="Text Box 24"/>
            <p:cNvSpPr txBox="1">
              <a:spLocks noChangeArrowheads="1"/>
            </p:cNvSpPr>
            <p:nvPr/>
          </p:nvSpPr>
          <p:spPr bwMode="auto">
            <a:xfrm>
              <a:off x="3446" y="341"/>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b="1">
                  <a:effectLst>
                    <a:outerShdw blurRad="38100" dist="38100" dir="2700000" algn="tl">
                      <a:srgbClr val="000000"/>
                    </a:outerShdw>
                  </a:effectLst>
                  <a:latin typeface="Times New Roman" panose="02020603050405020304" pitchFamily="18" charset="0"/>
                </a:rPr>
                <a:t>E</a:t>
              </a:r>
            </a:p>
          </p:txBody>
        </p:sp>
        <p:sp>
          <p:nvSpPr>
            <p:cNvPr id="517145" name="Text Box 25"/>
            <p:cNvSpPr txBox="1">
              <a:spLocks noChangeArrowheads="1"/>
            </p:cNvSpPr>
            <p:nvPr/>
          </p:nvSpPr>
          <p:spPr bwMode="auto">
            <a:xfrm>
              <a:off x="3741" y="337"/>
              <a:ext cx="3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2000" b="1">
                  <a:effectLst>
                    <a:outerShdw blurRad="38100" dist="38100" dir="2700000" algn="tl">
                      <a:srgbClr val="000000"/>
                    </a:outerShdw>
                  </a:effectLst>
                  <a:latin typeface="Times New Roman" panose="02020603050405020304" pitchFamily="18" charset="0"/>
                </a:rPr>
                <a:t>+</a:t>
              </a:r>
            </a:p>
          </p:txBody>
        </p:sp>
        <p:sp>
          <p:nvSpPr>
            <p:cNvPr id="517146" name="Text Box 26"/>
            <p:cNvSpPr txBox="1">
              <a:spLocks noChangeArrowheads="1"/>
            </p:cNvSpPr>
            <p:nvPr/>
          </p:nvSpPr>
          <p:spPr bwMode="auto">
            <a:xfrm>
              <a:off x="4081" y="337"/>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b="1">
                  <a:effectLst>
                    <a:outerShdw blurRad="38100" dist="38100" dir="2700000" algn="tl">
                      <a:srgbClr val="000000"/>
                    </a:outerShdw>
                  </a:effectLst>
                  <a:latin typeface="Times New Roman" panose="02020603050405020304" pitchFamily="18" charset="0"/>
                </a:rPr>
                <a:t>E</a:t>
              </a:r>
            </a:p>
          </p:txBody>
        </p:sp>
        <p:sp>
          <p:nvSpPr>
            <p:cNvPr id="42009" name="Line 27"/>
            <p:cNvSpPr>
              <a:spLocks noChangeShapeType="1"/>
            </p:cNvSpPr>
            <p:nvPr/>
          </p:nvSpPr>
          <p:spPr bwMode="auto">
            <a:xfrm flipH="1">
              <a:off x="3627" y="205"/>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10" name="Line 28"/>
            <p:cNvSpPr>
              <a:spLocks noChangeShapeType="1"/>
            </p:cNvSpPr>
            <p:nvPr/>
          </p:nvSpPr>
          <p:spPr bwMode="auto">
            <a:xfrm>
              <a:off x="3899" y="205"/>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11" name="Line 29"/>
            <p:cNvSpPr>
              <a:spLocks noChangeShapeType="1"/>
            </p:cNvSpPr>
            <p:nvPr/>
          </p:nvSpPr>
          <p:spPr bwMode="auto">
            <a:xfrm>
              <a:off x="3945" y="205"/>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7151" name="Group 31"/>
          <p:cNvGrpSpPr>
            <a:grpSpLocks/>
          </p:cNvGrpSpPr>
          <p:nvPr/>
        </p:nvGrpSpPr>
        <p:grpSpPr bwMode="auto">
          <a:xfrm>
            <a:off x="9090026" y="5475289"/>
            <a:ext cx="180975" cy="180975"/>
            <a:chOff x="2313" y="3181"/>
            <a:chExt cx="113" cy="136"/>
          </a:xfrm>
        </p:grpSpPr>
        <p:sp>
          <p:nvSpPr>
            <p:cNvPr id="42002"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2003"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2004"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7163" name="Group 43"/>
          <p:cNvGrpSpPr>
            <a:grpSpLocks/>
          </p:cNvGrpSpPr>
          <p:nvPr/>
        </p:nvGrpSpPr>
        <p:grpSpPr bwMode="auto">
          <a:xfrm>
            <a:off x="5956301" y="5262563"/>
            <a:ext cx="1439863" cy="519112"/>
            <a:chOff x="3469" y="932"/>
            <a:chExt cx="907" cy="327"/>
          </a:xfrm>
        </p:grpSpPr>
        <p:sp>
          <p:nvSpPr>
            <p:cNvPr id="517150" name="Text Box 30"/>
            <p:cNvSpPr txBox="1">
              <a:spLocks noChangeArrowheads="1"/>
            </p:cNvSpPr>
            <p:nvPr/>
          </p:nvSpPr>
          <p:spPr bwMode="auto">
            <a:xfrm>
              <a:off x="3469" y="932"/>
              <a:ext cx="90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2800" b="1" dirty="0">
                  <a:solidFill>
                    <a:srgbClr val="011893"/>
                  </a:solidFill>
                  <a:effectLst>
                    <a:outerShdw blurRad="38100" dist="38100" dir="2700000" algn="tl">
                      <a:srgbClr val="000000"/>
                    </a:outerShdw>
                  </a:effectLst>
                  <a:latin typeface="Times New Roman" panose="02020603050405020304" pitchFamily="18" charset="0"/>
                </a:rPr>
                <a:t>+      E</a:t>
              </a:r>
            </a:p>
          </p:txBody>
        </p:sp>
        <p:grpSp>
          <p:nvGrpSpPr>
            <p:cNvPr id="41997" name="Group 35"/>
            <p:cNvGrpSpPr>
              <a:grpSpLocks/>
            </p:cNvGrpSpPr>
            <p:nvPr/>
          </p:nvGrpSpPr>
          <p:grpSpPr bwMode="auto">
            <a:xfrm>
              <a:off x="3854" y="1045"/>
              <a:ext cx="113" cy="83"/>
              <a:chOff x="1927" y="3498"/>
              <a:chExt cx="114" cy="68"/>
            </a:xfrm>
          </p:grpSpPr>
          <p:grpSp>
            <p:nvGrpSpPr>
              <p:cNvPr id="41998" name="Group 36"/>
              <p:cNvGrpSpPr>
                <a:grpSpLocks/>
              </p:cNvGrpSpPr>
              <p:nvPr/>
            </p:nvGrpSpPr>
            <p:grpSpPr bwMode="auto">
              <a:xfrm>
                <a:off x="1927" y="3498"/>
                <a:ext cx="114" cy="68"/>
                <a:chOff x="1927" y="3498"/>
                <a:chExt cx="137" cy="68"/>
              </a:xfrm>
            </p:grpSpPr>
            <p:sp>
              <p:nvSpPr>
                <p:cNvPr id="42000" name="Line 37"/>
                <p:cNvSpPr>
                  <a:spLocks noChangeShapeType="1"/>
                </p:cNvSpPr>
                <p:nvPr/>
              </p:nvSpPr>
              <p:spPr bwMode="auto">
                <a:xfrm>
                  <a:off x="1927" y="3498"/>
                  <a:ext cx="137" cy="0"/>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001" name="Line 38"/>
                <p:cNvSpPr>
                  <a:spLocks noChangeShapeType="1"/>
                </p:cNvSpPr>
                <p:nvPr/>
              </p:nvSpPr>
              <p:spPr bwMode="auto">
                <a:xfrm>
                  <a:off x="1927" y="3566"/>
                  <a:ext cx="137" cy="0"/>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1999" name="Oval 39"/>
              <p:cNvSpPr>
                <a:spLocks noChangeArrowheads="1"/>
              </p:cNvSpPr>
              <p:nvPr/>
            </p:nvSpPr>
            <p:spPr bwMode="auto">
              <a:xfrm>
                <a:off x="1973" y="3521"/>
                <a:ext cx="22" cy="23"/>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sp>
        <p:nvSpPr>
          <p:cNvPr id="517160" name="Text Box 40"/>
          <p:cNvSpPr txBox="1">
            <a:spLocks noChangeArrowheads="1"/>
          </p:cNvSpPr>
          <p:nvPr/>
        </p:nvSpPr>
        <p:spPr bwMode="auto">
          <a:xfrm>
            <a:off x="8105137" y="5274424"/>
            <a:ext cx="217169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defRPr/>
            </a:pPr>
            <a:r>
              <a:rPr lang="en-US" altLang="zh-CN" sz="2800" b="1" dirty="0" smtClean="0">
                <a:solidFill>
                  <a:srgbClr val="011893"/>
                </a:solidFill>
                <a:effectLst>
                  <a:outerShdw blurRad="38100" dist="38100" dir="2700000" algn="tl">
                    <a:srgbClr val="000000"/>
                  </a:outerShdw>
                </a:effectLst>
                <a:latin typeface="Times New Roman" panose="02020603050405020304" pitchFamily="18" charset="0"/>
              </a:rPr>
              <a:t>+   E</a:t>
            </a:r>
            <a:endParaRPr lang="en-US" altLang="zh-CN" sz="2800" b="1" dirty="0">
              <a:solidFill>
                <a:srgbClr val="011893"/>
              </a:solidFill>
              <a:effectLst>
                <a:outerShdw blurRad="38100" dist="38100" dir="2700000" algn="tl">
                  <a:srgbClr val="000000"/>
                </a:outerShdw>
              </a:effectLst>
              <a:latin typeface="Times New Roman" panose="02020603050405020304" pitchFamily="18" charset="0"/>
            </a:endParaRPr>
          </a:p>
        </p:txBody>
      </p:sp>
    </p:spTree>
    <p:extLst>
      <p:ext uri="{BB962C8B-B14F-4D97-AF65-F5344CB8AC3E}">
        <p14:creationId xmlns:p14="http://schemas.microsoft.com/office/powerpoint/2010/main" val="2889539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7128">
                                            <p:txEl>
                                              <p:pRg st="0" end="0"/>
                                            </p:txEl>
                                          </p:spTgt>
                                        </p:tgtEl>
                                        <p:attrNameLst>
                                          <p:attrName>style.visibility</p:attrName>
                                        </p:attrNameLst>
                                      </p:cBhvr>
                                      <p:to>
                                        <p:strVal val="visible"/>
                                      </p:to>
                                    </p:set>
                                    <p:animEffect transition="in" filter="blinds(horizontal)">
                                      <p:cBhvr>
                                        <p:cTn id="7" dur="500"/>
                                        <p:tgtEl>
                                          <p:spTgt spid="51712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7128">
                                            <p:txEl>
                                              <p:pRg st="1" end="1"/>
                                            </p:txEl>
                                          </p:spTgt>
                                        </p:tgtEl>
                                        <p:attrNameLst>
                                          <p:attrName>style.visibility</p:attrName>
                                        </p:attrNameLst>
                                      </p:cBhvr>
                                      <p:to>
                                        <p:strVal val="visible"/>
                                      </p:to>
                                    </p:set>
                                    <p:animEffect transition="in" filter="blinds(horizontal)">
                                      <p:cBhvr>
                                        <p:cTn id="10" dur="500"/>
                                        <p:tgtEl>
                                          <p:spTgt spid="517128">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517162"/>
                                        </p:tgtEl>
                                        <p:attrNameLst>
                                          <p:attrName>style.visibility</p:attrName>
                                        </p:attrNameLst>
                                      </p:cBhvr>
                                      <p:to>
                                        <p:strVal val="visible"/>
                                      </p:to>
                                    </p:set>
                                    <p:animEffect transition="in" filter="blinds(horizontal)">
                                      <p:cBhvr>
                                        <p:cTn id="15" dur="500"/>
                                        <p:tgtEl>
                                          <p:spTgt spid="517162"/>
                                        </p:tgtEl>
                                      </p:cBhvr>
                                    </p:animEffect>
                                  </p:childTnLst>
                                </p:cTn>
                              </p:par>
                              <p:par>
                                <p:cTn id="16" presetID="3" presetClass="entr" presetSubtype="10" fill="hold" nodeType="withEffect">
                                  <p:stCondLst>
                                    <p:cond delay="0"/>
                                  </p:stCondLst>
                                  <p:childTnLst>
                                    <p:set>
                                      <p:cBhvr>
                                        <p:cTn id="17" dur="1" fill="hold">
                                          <p:stCondLst>
                                            <p:cond delay="0"/>
                                          </p:stCondLst>
                                        </p:cTn>
                                        <p:tgtEl>
                                          <p:spTgt spid="517161"/>
                                        </p:tgtEl>
                                        <p:attrNameLst>
                                          <p:attrName>style.visibility</p:attrName>
                                        </p:attrNameLst>
                                      </p:cBhvr>
                                      <p:to>
                                        <p:strVal val="visible"/>
                                      </p:to>
                                    </p:set>
                                    <p:animEffect transition="in" filter="blinds(horizontal)">
                                      <p:cBhvr>
                                        <p:cTn id="18" dur="500"/>
                                        <p:tgtEl>
                                          <p:spTgt spid="51716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17163"/>
                                        </p:tgtEl>
                                        <p:attrNameLst>
                                          <p:attrName>style.visibility</p:attrName>
                                        </p:attrNameLst>
                                      </p:cBhvr>
                                      <p:to>
                                        <p:strVal val="visible"/>
                                      </p:to>
                                    </p:set>
                                    <p:animEffect transition="in" filter="blinds(horizontal)">
                                      <p:cBhvr>
                                        <p:cTn id="23" dur="500"/>
                                        <p:tgtEl>
                                          <p:spTgt spid="51716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517151"/>
                                        </p:tgtEl>
                                        <p:attrNameLst>
                                          <p:attrName>style.visibility</p:attrName>
                                        </p:attrNameLst>
                                      </p:cBhvr>
                                      <p:to>
                                        <p:strVal val="visible"/>
                                      </p:to>
                                    </p:set>
                                    <p:animEffect transition="in" filter="blinds(horizontal)">
                                      <p:cBhvr>
                                        <p:cTn id="28" dur="500"/>
                                        <p:tgtEl>
                                          <p:spTgt spid="51715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17160"/>
                                        </p:tgtEl>
                                        <p:attrNameLst>
                                          <p:attrName>style.visibility</p:attrName>
                                        </p:attrNameLst>
                                      </p:cBhvr>
                                      <p:to>
                                        <p:strVal val="visible"/>
                                      </p:to>
                                    </p:set>
                                    <p:animEffect transition="in" filter="blinds(horizontal)">
                                      <p:cBhvr>
                                        <p:cTn id="31" dur="500"/>
                                        <p:tgtEl>
                                          <p:spTgt spid="51716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17129"/>
                                        </p:tgtEl>
                                        <p:attrNameLst>
                                          <p:attrName>style.visibility</p:attrName>
                                        </p:attrNameLst>
                                      </p:cBhvr>
                                      <p:to>
                                        <p:strVal val="visible"/>
                                      </p:to>
                                    </p:set>
                                    <p:animEffect transition="in" filter="blinds(horizontal)">
                                      <p:cBhvr>
                                        <p:cTn id="36" dur="500"/>
                                        <p:tgtEl>
                                          <p:spTgt spid="517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9" grpId="0" animBg="1"/>
      <p:bldP spid="5171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18147"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18148" name="Rectangle 4"/>
          <p:cNvSpPr>
            <a:spLocks noChangeArrowheads="1"/>
          </p:cNvSpPr>
          <p:nvPr/>
        </p:nvSpPr>
        <p:spPr bwMode="auto">
          <a:xfrm>
            <a:off x="1965325" y="1473201"/>
            <a:ext cx="8504238"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1</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、定义</a:t>
            </a:r>
          </a:p>
          <a:p>
            <a:pPr algn="just" eaLnBrk="1" hangingPunct="1">
              <a:lnSpc>
                <a:spcPct val="134000"/>
              </a:lnSpc>
              <a:buFont typeface="Arial" panose="020B0604020202020204" pitchFamily="34" charset="0"/>
              <a:buNone/>
              <a:defRPr/>
            </a:pPr>
            <a:r>
              <a:rPr lang="zh-CN" altLang="en-US" sz="2200" b="1" dirty="0">
                <a:effectLst>
                  <a:outerShdw blurRad="38100" dist="38100" dir="2700000" algn="tl">
                    <a:srgbClr val="000000"/>
                  </a:outerShdw>
                </a:effectLst>
                <a:latin typeface="Times New Roman" panose="02020603050405020304" pitchFamily="18" charset="0"/>
              </a:rPr>
              <a:t>       满足以下两个条件的文法，称为“简单优先文法</a:t>
            </a:r>
            <a:r>
              <a:rPr lang="en-US" altLang="zh-CN" sz="2200" b="1" dirty="0">
                <a:effectLst>
                  <a:outerShdw blurRad="38100" dist="38100" dir="2700000" algn="tl">
                    <a:srgbClr val="000000"/>
                  </a:outerShdw>
                </a:effectLst>
                <a:latin typeface="Times New Roman" panose="02020603050405020304" pitchFamily="18" charset="0"/>
              </a:rPr>
              <a:t>”</a:t>
            </a:r>
            <a:endParaRPr lang="zh-CN" altLang="en-US" sz="2200" b="1" dirty="0">
              <a:effectLst>
                <a:outerShdw blurRad="38100" dist="38100" dir="2700000" algn="tl">
                  <a:srgbClr val="000000"/>
                </a:outerShdw>
              </a:effectLst>
              <a:latin typeface="Times New Roman" panose="02020603050405020304" pitchFamily="18" charset="0"/>
            </a:endParaRPr>
          </a:p>
          <a:p>
            <a:pPr algn="just" eaLnBrk="1" hangingPunct="1">
              <a:lnSpc>
                <a:spcPct val="134000"/>
              </a:lnSpc>
              <a:buFont typeface="Arial" panose="020B0604020202020204" pitchFamily="34" charset="0"/>
              <a:buNone/>
              <a:defRPr/>
            </a:pPr>
            <a:r>
              <a:rPr lang="en-US" altLang="zh-CN" sz="2200" b="1" dirty="0">
                <a:effectLst>
                  <a:outerShdw blurRad="38100" dist="38100" dir="2700000" algn="tl">
                    <a:srgbClr val="000000"/>
                  </a:outerShdw>
                </a:effectLst>
                <a:latin typeface="Times New Roman" panose="02020603050405020304" pitchFamily="18" charset="0"/>
              </a:rPr>
              <a:t>1</a:t>
            </a:r>
            <a:r>
              <a:rPr lang="zh-CN" altLang="en-US" sz="2200" b="1" dirty="0">
                <a:effectLst>
                  <a:outerShdw blurRad="38100" dist="38100" dir="2700000" algn="tl">
                    <a:srgbClr val="000000"/>
                  </a:outerShdw>
                </a:effectLst>
                <a:latin typeface="Times New Roman" panose="02020603050405020304" pitchFamily="18" charset="0"/>
              </a:rPr>
              <a:t>） 在字汇表中，任意两个符号间至多只有一种优先关系成立</a:t>
            </a:r>
          </a:p>
          <a:p>
            <a:pPr algn="just" eaLnBrk="1" hangingPunct="1">
              <a:lnSpc>
                <a:spcPct val="134000"/>
              </a:lnSpc>
              <a:buFont typeface="Arial" panose="020B0604020202020204" pitchFamily="34" charset="0"/>
              <a:buNone/>
              <a:defRPr/>
            </a:pPr>
            <a:r>
              <a:rPr lang="en-US" altLang="zh-CN" sz="2200" b="1" dirty="0">
                <a:effectLst>
                  <a:outerShdw blurRad="38100" dist="38100" dir="2700000" algn="tl">
                    <a:srgbClr val="000000"/>
                  </a:outerShdw>
                </a:effectLst>
                <a:latin typeface="Times New Roman" panose="02020603050405020304" pitchFamily="18" charset="0"/>
              </a:rPr>
              <a:t>2</a:t>
            </a:r>
            <a:r>
              <a:rPr lang="zh-CN" altLang="en-US" sz="2200" b="1" dirty="0">
                <a:effectLst>
                  <a:outerShdw blurRad="38100" dist="38100" dir="2700000" algn="tl">
                    <a:srgbClr val="000000"/>
                  </a:outerShdw>
                </a:effectLst>
                <a:latin typeface="Times New Roman" panose="02020603050405020304" pitchFamily="18" charset="0"/>
              </a:rPr>
              <a:t>） 任意两条规则都没有相同右部</a:t>
            </a:r>
          </a:p>
        </p:txBody>
      </p:sp>
      <p:sp>
        <p:nvSpPr>
          <p:cNvPr id="518185" name="Text Box 41"/>
          <p:cNvSpPr txBox="1">
            <a:spLocks noChangeArrowheads="1"/>
          </p:cNvSpPr>
          <p:nvPr/>
        </p:nvSpPr>
        <p:spPr bwMode="auto">
          <a:xfrm>
            <a:off x="2035176" y="3709989"/>
            <a:ext cx="1839913" cy="1768475"/>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25000"/>
              </a:lnSpc>
              <a:defRPr/>
            </a:pPr>
            <a:r>
              <a:rPr lang="zh-CN" altLang="en-US"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观察文法</a:t>
            </a:r>
          </a:p>
          <a:p>
            <a:pPr algn="just">
              <a:lnSpc>
                <a:spcPct val="125000"/>
              </a:lnSpc>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S::=AB | Aa </a:t>
            </a:r>
          </a:p>
          <a:p>
            <a:pPr algn="just">
              <a:lnSpc>
                <a:spcPct val="125000"/>
              </a:lnSpc>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A::=a | B</a:t>
            </a:r>
          </a:p>
          <a:p>
            <a:pPr algn="just">
              <a:lnSpc>
                <a:spcPct val="125000"/>
              </a:lnSpc>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B::=b | A</a:t>
            </a:r>
            <a:endParaRPr lang="zh-CN" altLang="en-US"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18186" name="Text Box 42"/>
          <p:cNvSpPr txBox="1">
            <a:spLocks noChangeArrowheads="1"/>
          </p:cNvSpPr>
          <p:nvPr/>
        </p:nvSpPr>
        <p:spPr bwMode="auto">
          <a:xfrm>
            <a:off x="6807200" y="3686175"/>
            <a:ext cx="406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S</a:t>
            </a:r>
          </a:p>
        </p:txBody>
      </p:sp>
      <p:sp>
        <p:nvSpPr>
          <p:cNvPr id="518187" name="Text Box 43"/>
          <p:cNvSpPr txBox="1">
            <a:spLocks noChangeArrowheads="1"/>
          </p:cNvSpPr>
          <p:nvPr/>
        </p:nvSpPr>
        <p:spPr bwMode="auto">
          <a:xfrm>
            <a:off x="6408739" y="4340225"/>
            <a:ext cx="12906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        B</a:t>
            </a:r>
          </a:p>
        </p:txBody>
      </p:sp>
      <p:sp>
        <p:nvSpPr>
          <p:cNvPr id="518188" name="Text Box 44"/>
          <p:cNvSpPr txBox="1">
            <a:spLocks noChangeArrowheads="1"/>
          </p:cNvSpPr>
          <p:nvPr/>
        </p:nvSpPr>
        <p:spPr bwMode="auto">
          <a:xfrm>
            <a:off x="6424614" y="5070475"/>
            <a:ext cx="12906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a:t>
            </a:r>
          </a:p>
        </p:txBody>
      </p:sp>
      <p:sp>
        <p:nvSpPr>
          <p:cNvPr id="518189" name="Text Box 45"/>
          <p:cNvSpPr txBox="1">
            <a:spLocks noChangeArrowheads="1"/>
          </p:cNvSpPr>
          <p:nvPr/>
        </p:nvSpPr>
        <p:spPr bwMode="auto">
          <a:xfrm>
            <a:off x="8609013" y="3659189"/>
            <a:ext cx="406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S</a:t>
            </a:r>
          </a:p>
        </p:txBody>
      </p:sp>
      <p:sp>
        <p:nvSpPr>
          <p:cNvPr id="518190" name="Text Box 46"/>
          <p:cNvSpPr txBox="1">
            <a:spLocks noChangeArrowheads="1"/>
          </p:cNvSpPr>
          <p:nvPr/>
        </p:nvSpPr>
        <p:spPr bwMode="auto">
          <a:xfrm>
            <a:off x="8210550" y="4313239"/>
            <a:ext cx="12906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        a</a:t>
            </a:r>
          </a:p>
        </p:txBody>
      </p:sp>
      <p:sp>
        <p:nvSpPr>
          <p:cNvPr id="518191" name="Text Box 47"/>
          <p:cNvSpPr txBox="1">
            <a:spLocks noChangeArrowheads="1"/>
          </p:cNvSpPr>
          <p:nvPr/>
        </p:nvSpPr>
        <p:spPr bwMode="auto">
          <a:xfrm>
            <a:off x="8226426" y="5057775"/>
            <a:ext cx="5635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B</a:t>
            </a:r>
          </a:p>
        </p:txBody>
      </p:sp>
      <p:sp>
        <p:nvSpPr>
          <p:cNvPr id="518192" name="Line 48"/>
          <p:cNvSpPr>
            <a:spLocks noChangeShapeType="1"/>
          </p:cNvSpPr>
          <p:nvPr/>
        </p:nvSpPr>
        <p:spPr bwMode="auto">
          <a:xfrm flipH="1">
            <a:off x="6677025" y="4122738"/>
            <a:ext cx="217488" cy="304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93" name="Line 49"/>
          <p:cNvSpPr>
            <a:spLocks noChangeShapeType="1"/>
          </p:cNvSpPr>
          <p:nvPr/>
        </p:nvSpPr>
        <p:spPr bwMode="auto">
          <a:xfrm>
            <a:off x="7081839" y="4135439"/>
            <a:ext cx="231775" cy="2762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94" name="Line 50"/>
          <p:cNvSpPr>
            <a:spLocks noChangeShapeType="1"/>
          </p:cNvSpPr>
          <p:nvPr/>
        </p:nvSpPr>
        <p:spPr bwMode="auto">
          <a:xfrm>
            <a:off x="6588125" y="4746626"/>
            <a:ext cx="0" cy="4349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95" name="Line 51"/>
          <p:cNvSpPr>
            <a:spLocks noChangeShapeType="1"/>
          </p:cNvSpPr>
          <p:nvPr/>
        </p:nvSpPr>
        <p:spPr bwMode="auto">
          <a:xfrm flipH="1">
            <a:off x="8464550" y="4081463"/>
            <a:ext cx="217488" cy="304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96" name="Line 52"/>
          <p:cNvSpPr>
            <a:spLocks noChangeShapeType="1"/>
          </p:cNvSpPr>
          <p:nvPr/>
        </p:nvSpPr>
        <p:spPr bwMode="auto">
          <a:xfrm>
            <a:off x="8869364" y="4094164"/>
            <a:ext cx="231775" cy="2762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97" name="Line 53"/>
          <p:cNvSpPr>
            <a:spLocks noChangeShapeType="1"/>
          </p:cNvSpPr>
          <p:nvPr/>
        </p:nvSpPr>
        <p:spPr bwMode="auto">
          <a:xfrm>
            <a:off x="8389938" y="4733926"/>
            <a:ext cx="0" cy="4349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99" name="Text Box 55"/>
          <p:cNvSpPr txBox="1">
            <a:spLocks noChangeArrowheads="1"/>
          </p:cNvSpPr>
          <p:nvPr/>
        </p:nvSpPr>
        <p:spPr bwMode="auto">
          <a:xfrm>
            <a:off x="8389938" y="5656263"/>
            <a:ext cx="798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400" b="1" dirty="0">
                <a:solidFill>
                  <a:srgbClr val="011893"/>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B</a:t>
            </a:r>
            <a:r>
              <a:rPr lang="en-US" altLang="zh-CN" sz="3200" b="1" baseline="20000" dirty="0">
                <a:solidFill>
                  <a:srgbClr val="011893"/>
                </a:solidFill>
                <a:latin typeface="Times New Roman" panose="02020603050405020304" pitchFamily="18" charset="0"/>
                <a:ea typeface="楷体_GB2312" pitchFamily="49" charset="-122"/>
                <a:cs typeface="Arial" panose="020B0604020202020204" pitchFamily="34" charset="0"/>
              </a:rPr>
              <a:t>.</a:t>
            </a:r>
            <a:r>
              <a:rPr lang="en-US" altLang="zh-CN" sz="2400" b="1" dirty="0">
                <a:solidFill>
                  <a:srgbClr val="011893"/>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&gt;a</a:t>
            </a:r>
          </a:p>
        </p:txBody>
      </p:sp>
      <p:sp>
        <p:nvSpPr>
          <p:cNvPr id="518200" name="Oval 56"/>
          <p:cNvSpPr>
            <a:spLocks noChangeArrowheads="1"/>
          </p:cNvSpPr>
          <p:nvPr/>
        </p:nvSpPr>
        <p:spPr bwMode="auto">
          <a:xfrm>
            <a:off x="7256463" y="3324226"/>
            <a:ext cx="1263650" cy="595313"/>
          </a:xfrm>
          <a:prstGeom prst="ellipse">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800" b="1" dirty="0">
                <a:solidFill>
                  <a:srgbClr val="011893"/>
                </a:solidFill>
                <a:latin typeface="Times New Roman" panose="02020603050405020304" pitchFamily="18" charset="0"/>
              </a:rPr>
              <a:t>矛盾吗？</a:t>
            </a:r>
          </a:p>
        </p:txBody>
      </p:sp>
      <p:sp>
        <p:nvSpPr>
          <p:cNvPr id="518201" name="Line 57"/>
          <p:cNvSpPr>
            <a:spLocks noChangeShapeType="1"/>
          </p:cNvSpPr>
          <p:nvPr/>
        </p:nvSpPr>
        <p:spPr bwMode="auto">
          <a:xfrm>
            <a:off x="3978276" y="4184650"/>
            <a:ext cx="17875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02" name="Line 58"/>
          <p:cNvSpPr>
            <a:spLocks noChangeShapeType="1"/>
          </p:cNvSpPr>
          <p:nvPr/>
        </p:nvSpPr>
        <p:spPr bwMode="auto">
          <a:xfrm>
            <a:off x="3979864" y="4657725"/>
            <a:ext cx="17875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03" name="Line 59"/>
          <p:cNvSpPr>
            <a:spLocks noChangeShapeType="1"/>
          </p:cNvSpPr>
          <p:nvPr/>
        </p:nvSpPr>
        <p:spPr bwMode="auto">
          <a:xfrm>
            <a:off x="3978276" y="5130800"/>
            <a:ext cx="17875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04" name="Line 60"/>
          <p:cNvSpPr>
            <a:spLocks noChangeShapeType="1"/>
          </p:cNvSpPr>
          <p:nvPr/>
        </p:nvSpPr>
        <p:spPr bwMode="auto">
          <a:xfrm>
            <a:off x="4411663" y="3913188"/>
            <a:ext cx="0" cy="14271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05" name="Line 61"/>
          <p:cNvSpPr>
            <a:spLocks noChangeShapeType="1"/>
          </p:cNvSpPr>
          <p:nvPr/>
        </p:nvSpPr>
        <p:spPr bwMode="auto">
          <a:xfrm>
            <a:off x="5021263" y="3913188"/>
            <a:ext cx="0" cy="14398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06" name="Line 62"/>
          <p:cNvSpPr>
            <a:spLocks noChangeShapeType="1"/>
          </p:cNvSpPr>
          <p:nvPr/>
        </p:nvSpPr>
        <p:spPr bwMode="auto">
          <a:xfrm>
            <a:off x="5605463" y="3900488"/>
            <a:ext cx="0" cy="1465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07" name="Text Box 63"/>
          <p:cNvSpPr txBox="1">
            <a:spLocks noChangeArrowheads="1"/>
          </p:cNvSpPr>
          <p:nvPr/>
        </p:nvSpPr>
        <p:spPr bwMode="auto">
          <a:xfrm>
            <a:off x="5102226" y="4186238"/>
            <a:ext cx="7985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3200" b="1" baseline="20000" dirty="0" smtClean="0">
                <a:solidFill>
                  <a:srgbClr val="FFFF00"/>
                </a:solidFill>
                <a:latin typeface="Times New Roman" panose="02020603050405020304" pitchFamily="18" charset="0"/>
                <a:ea typeface="楷体_GB2312" pitchFamily="49" charset="-122"/>
                <a:cs typeface="Arial" panose="020B0604020202020204" pitchFamily="34" charset="0"/>
              </a:rPr>
              <a:t>.</a:t>
            </a:r>
            <a:endParaRPr lang="en-US" altLang="zh-CN" sz="2400" b="1" dirty="0">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18208" name="Text Box 64"/>
          <p:cNvSpPr txBox="1">
            <a:spLocks noChangeArrowheads="1"/>
          </p:cNvSpPr>
          <p:nvPr/>
        </p:nvSpPr>
        <p:spPr bwMode="auto">
          <a:xfrm>
            <a:off x="4479926" y="4874419"/>
            <a:ext cx="2536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buFont typeface="Arial" panose="020B0604020202020204" pitchFamily="34" charset="0"/>
              <a:buNone/>
              <a:defRPr/>
            </a:pPr>
            <a:r>
              <a:rPr lang="en-US" altLang="zh-CN" sz="3200" b="1" baseline="20000" dirty="0" smtClean="0">
                <a:solidFill>
                  <a:srgbClr val="FFFF00"/>
                </a:solidFill>
                <a:latin typeface="Times New Roman" panose="02020603050405020304" pitchFamily="18" charset="0"/>
                <a:ea typeface="楷体_GB2312" pitchFamily="49" charset="-122"/>
                <a:cs typeface="Arial" panose="020B0604020202020204" pitchFamily="34" charset="0"/>
              </a:rPr>
              <a:t>.</a:t>
            </a:r>
            <a:endParaRPr lang="en-US" altLang="zh-CN" sz="2400" b="1" dirty="0">
              <a:solidFill>
                <a:srgbClr val="FFFF00"/>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18209" name="Text Box 65"/>
          <p:cNvSpPr txBox="1">
            <a:spLocks noChangeArrowheads="1"/>
          </p:cNvSpPr>
          <p:nvPr/>
        </p:nvSpPr>
        <p:spPr bwMode="auto">
          <a:xfrm>
            <a:off x="3984626" y="416083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4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a:t>
            </a:r>
          </a:p>
        </p:txBody>
      </p:sp>
      <p:sp>
        <p:nvSpPr>
          <p:cNvPr id="518210" name="Text Box 66"/>
          <p:cNvSpPr txBox="1">
            <a:spLocks noChangeArrowheads="1"/>
          </p:cNvSpPr>
          <p:nvPr/>
        </p:nvSpPr>
        <p:spPr bwMode="auto">
          <a:xfrm>
            <a:off x="3997326" y="464343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4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B</a:t>
            </a:r>
          </a:p>
        </p:txBody>
      </p:sp>
      <p:sp>
        <p:nvSpPr>
          <p:cNvPr id="518211" name="Text Box 67"/>
          <p:cNvSpPr txBox="1">
            <a:spLocks noChangeArrowheads="1"/>
          </p:cNvSpPr>
          <p:nvPr/>
        </p:nvSpPr>
        <p:spPr bwMode="auto">
          <a:xfrm>
            <a:off x="4543426" y="375443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4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a:t>
            </a:r>
          </a:p>
        </p:txBody>
      </p:sp>
      <p:sp>
        <p:nvSpPr>
          <p:cNvPr id="518212" name="Text Box 68"/>
          <p:cNvSpPr txBox="1">
            <a:spLocks noChangeArrowheads="1"/>
          </p:cNvSpPr>
          <p:nvPr/>
        </p:nvSpPr>
        <p:spPr bwMode="auto">
          <a:xfrm>
            <a:off x="5114926" y="376713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4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B</a:t>
            </a:r>
          </a:p>
        </p:txBody>
      </p:sp>
      <p:grpSp>
        <p:nvGrpSpPr>
          <p:cNvPr id="41" name="Group 246"/>
          <p:cNvGrpSpPr>
            <a:grpSpLocks/>
          </p:cNvGrpSpPr>
          <p:nvPr/>
        </p:nvGrpSpPr>
        <p:grpSpPr bwMode="auto">
          <a:xfrm flipH="1">
            <a:off x="5214146" y="4351338"/>
            <a:ext cx="144462" cy="179387"/>
            <a:chOff x="2313" y="3181"/>
            <a:chExt cx="113" cy="136"/>
          </a:xfrm>
        </p:grpSpPr>
        <p:sp>
          <p:nvSpPr>
            <p:cNvPr id="42" name="Line 247"/>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248"/>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Oval 249"/>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45" name="Group 246"/>
          <p:cNvGrpSpPr>
            <a:grpSpLocks/>
          </p:cNvGrpSpPr>
          <p:nvPr/>
        </p:nvGrpSpPr>
        <p:grpSpPr bwMode="auto">
          <a:xfrm flipH="1">
            <a:off x="4543426" y="4784724"/>
            <a:ext cx="314324" cy="232789"/>
            <a:chOff x="2313" y="3181"/>
            <a:chExt cx="113" cy="136"/>
          </a:xfrm>
        </p:grpSpPr>
        <p:sp>
          <p:nvSpPr>
            <p:cNvPr id="46" name="Line 247"/>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248"/>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Oval 249"/>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49" name="Text Box 55"/>
          <p:cNvSpPr txBox="1">
            <a:spLocks noChangeArrowheads="1"/>
          </p:cNvSpPr>
          <p:nvPr/>
        </p:nvSpPr>
        <p:spPr bwMode="auto">
          <a:xfrm>
            <a:off x="6515102" y="5656263"/>
            <a:ext cx="798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400" b="1" dirty="0" smtClean="0">
                <a:solidFill>
                  <a:srgbClr val="011893"/>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a:t>
            </a:r>
            <a:r>
              <a:rPr lang="en-US" altLang="zh-CN" sz="3200" b="1" baseline="20000" dirty="0" smtClean="0">
                <a:solidFill>
                  <a:srgbClr val="011893"/>
                </a:solidFill>
                <a:latin typeface="Times New Roman" panose="02020603050405020304" pitchFamily="18" charset="0"/>
                <a:ea typeface="楷体_GB2312" pitchFamily="49" charset="-122"/>
                <a:cs typeface="Arial" panose="020B0604020202020204" pitchFamily="34" charset="0"/>
              </a:rPr>
              <a:t>.</a:t>
            </a:r>
            <a:r>
              <a:rPr lang="en-US" altLang="zh-CN" sz="2400" b="1" dirty="0" smtClean="0">
                <a:solidFill>
                  <a:srgbClr val="011893"/>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&gt;B</a:t>
            </a:r>
            <a:endParaRPr lang="en-US" altLang="zh-CN" sz="2400" b="1" dirty="0">
              <a:solidFill>
                <a:srgbClr val="011893"/>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Tree>
    <p:extLst>
      <p:ext uri="{BB962C8B-B14F-4D97-AF65-F5344CB8AC3E}">
        <p14:creationId xmlns:p14="http://schemas.microsoft.com/office/powerpoint/2010/main" val="273261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8185"/>
                                        </p:tgtEl>
                                        <p:attrNameLst>
                                          <p:attrName>style.visibility</p:attrName>
                                        </p:attrNameLst>
                                      </p:cBhvr>
                                      <p:to>
                                        <p:strVal val="visible"/>
                                      </p:to>
                                    </p:set>
                                    <p:animEffect transition="in" filter="blinds(horizontal)">
                                      <p:cBhvr>
                                        <p:cTn id="7" dur="500"/>
                                        <p:tgtEl>
                                          <p:spTgt spid="5181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8186"/>
                                        </p:tgtEl>
                                        <p:attrNameLst>
                                          <p:attrName>style.visibility</p:attrName>
                                        </p:attrNameLst>
                                      </p:cBhvr>
                                      <p:to>
                                        <p:strVal val="visible"/>
                                      </p:to>
                                    </p:set>
                                    <p:animEffect transition="in" filter="blinds(horizontal)">
                                      <p:cBhvr>
                                        <p:cTn id="12" dur="500"/>
                                        <p:tgtEl>
                                          <p:spTgt spid="51818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18187"/>
                                        </p:tgtEl>
                                        <p:attrNameLst>
                                          <p:attrName>style.visibility</p:attrName>
                                        </p:attrNameLst>
                                      </p:cBhvr>
                                      <p:to>
                                        <p:strVal val="visible"/>
                                      </p:to>
                                    </p:set>
                                    <p:animEffect transition="in" filter="blinds(horizontal)">
                                      <p:cBhvr>
                                        <p:cTn id="15" dur="500"/>
                                        <p:tgtEl>
                                          <p:spTgt spid="51818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18188"/>
                                        </p:tgtEl>
                                        <p:attrNameLst>
                                          <p:attrName>style.visibility</p:attrName>
                                        </p:attrNameLst>
                                      </p:cBhvr>
                                      <p:to>
                                        <p:strVal val="visible"/>
                                      </p:to>
                                    </p:set>
                                    <p:animEffect transition="in" filter="blinds(horizontal)">
                                      <p:cBhvr>
                                        <p:cTn id="18" dur="500"/>
                                        <p:tgtEl>
                                          <p:spTgt spid="51818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8189"/>
                                        </p:tgtEl>
                                        <p:attrNameLst>
                                          <p:attrName>style.visibility</p:attrName>
                                        </p:attrNameLst>
                                      </p:cBhvr>
                                      <p:to>
                                        <p:strVal val="visible"/>
                                      </p:to>
                                    </p:set>
                                    <p:animEffect transition="in" filter="blinds(horizontal)">
                                      <p:cBhvr>
                                        <p:cTn id="21" dur="500"/>
                                        <p:tgtEl>
                                          <p:spTgt spid="51818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8190"/>
                                        </p:tgtEl>
                                        <p:attrNameLst>
                                          <p:attrName>style.visibility</p:attrName>
                                        </p:attrNameLst>
                                      </p:cBhvr>
                                      <p:to>
                                        <p:strVal val="visible"/>
                                      </p:to>
                                    </p:set>
                                    <p:animEffect transition="in" filter="blinds(horizontal)">
                                      <p:cBhvr>
                                        <p:cTn id="24" dur="500"/>
                                        <p:tgtEl>
                                          <p:spTgt spid="51819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8191"/>
                                        </p:tgtEl>
                                        <p:attrNameLst>
                                          <p:attrName>style.visibility</p:attrName>
                                        </p:attrNameLst>
                                      </p:cBhvr>
                                      <p:to>
                                        <p:strVal val="visible"/>
                                      </p:to>
                                    </p:set>
                                    <p:animEffect transition="in" filter="blinds(horizontal)">
                                      <p:cBhvr>
                                        <p:cTn id="27" dur="500"/>
                                        <p:tgtEl>
                                          <p:spTgt spid="518191"/>
                                        </p:tgtEl>
                                      </p:cBhvr>
                                    </p:animEffect>
                                  </p:childTnLst>
                                </p:cTn>
                              </p:par>
                              <p:par>
                                <p:cTn id="28" presetID="3" presetClass="entr" presetSubtype="10" fill="hold" nodeType="withEffect">
                                  <p:stCondLst>
                                    <p:cond delay="0"/>
                                  </p:stCondLst>
                                  <p:childTnLst>
                                    <p:set>
                                      <p:cBhvr>
                                        <p:cTn id="29" dur="1" fill="hold">
                                          <p:stCondLst>
                                            <p:cond delay="0"/>
                                          </p:stCondLst>
                                        </p:cTn>
                                        <p:tgtEl>
                                          <p:spTgt spid="518192"/>
                                        </p:tgtEl>
                                        <p:attrNameLst>
                                          <p:attrName>style.visibility</p:attrName>
                                        </p:attrNameLst>
                                      </p:cBhvr>
                                      <p:to>
                                        <p:strVal val="visible"/>
                                      </p:to>
                                    </p:set>
                                    <p:animEffect transition="in" filter="blinds(horizontal)">
                                      <p:cBhvr>
                                        <p:cTn id="30" dur="500"/>
                                        <p:tgtEl>
                                          <p:spTgt spid="518192"/>
                                        </p:tgtEl>
                                      </p:cBhvr>
                                    </p:animEffect>
                                  </p:childTnLst>
                                </p:cTn>
                              </p:par>
                              <p:par>
                                <p:cTn id="31" presetID="3" presetClass="entr" presetSubtype="10" fill="hold" nodeType="withEffect">
                                  <p:stCondLst>
                                    <p:cond delay="0"/>
                                  </p:stCondLst>
                                  <p:childTnLst>
                                    <p:set>
                                      <p:cBhvr>
                                        <p:cTn id="32" dur="1" fill="hold">
                                          <p:stCondLst>
                                            <p:cond delay="0"/>
                                          </p:stCondLst>
                                        </p:cTn>
                                        <p:tgtEl>
                                          <p:spTgt spid="518193"/>
                                        </p:tgtEl>
                                        <p:attrNameLst>
                                          <p:attrName>style.visibility</p:attrName>
                                        </p:attrNameLst>
                                      </p:cBhvr>
                                      <p:to>
                                        <p:strVal val="visible"/>
                                      </p:to>
                                    </p:set>
                                    <p:animEffect transition="in" filter="blinds(horizontal)">
                                      <p:cBhvr>
                                        <p:cTn id="33" dur="500"/>
                                        <p:tgtEl>
                                          <p:spTgt spid="518193"/>
                                        </p:tgtEl>
                                      </p:cBhvr>
                                    </p:animEffect>
                                  </p:childTnLst>
                                </p:cTn>
                              </p:par>
                              <p:par>
                                <p:cTn id="34" presetID="3" presetClass="entr" presetSubtype="10" fill="hold" nodeType="withEffect">
                                  <p:stCondLst>
                                    <p:cond delay="0"/>
                                  </p:stCondLst>
                                  <p:childTnLst>
                                    <p:set>
                                      <p:cBhvr>
                                        <p:cTn id="35" dur="1" fill="hold">
                                          <p:stCondLst>
                                            <p:cond delay="0"/>
                                          </p:stCondLst>
                                        </p:cTn>
                                        <p:tgtEl>
                                          <p:spTgt spid="518194"/>
                                        </p:tgtEl>
                                        <p:attrNameLst>
                                          <p:attrName>style.visibility</p:attrName>
                                        </p:attrNameLst>
                                      </p:cBhvr>
                                      <p:to>
                                        <p:strVal val="visible"/>
                                      </p:to>
                                    </p:set>
                                    <p:animEffect transition="in" filter="blinds(horizontal)">
                                      <p:cBhvr>
                                        <p:cTn id="36" dur="500"/>
                                        <p:tgtEl>
                                          <p:spTgt spid="518194"/>
                                        </p:tgtEl>
                                      </p:cBhvr>
                                    </p:animEffect>
                                  </p:childTnLst>
                                </p:cTn>
                              </p:par>
                              <p:par>
                                <p:cTn id="37" presetID="3" presetClass="entr" presetSubtype="10" fill="hold" nodeType="withEffect">
                                  <p:stCondLst>
                                    <p:cond delay="0"/>
                                  </p:stCondLst>
                                  <p:childTnLst>
                                    <p:set>
                                      <p:cBhvr>
                                        <p:cTn id="38" dur="1" fill="hold">
                                          <p:stCondLst>
                                            <p:cond delay="0"/>
                                          </p:stCondLst>
                                        </p:cTn>
                                        <p:tgtEl>
                                          <p:spTgt spid="518195"/>
                                        </p:tgtEl>
                                        <p:attrNameLst>
                                          <p:attrName>style.visibility</p:attrName>
                                        </p:attrNameLst>
                                      </p:cBhvr>
                                      <p:to>
                                        <p:strVal val="visible"/>
                                      </p:to>
                                    </p:set>
                                    <p:animEffect transition="in" filter="blinds(horizontal)">
                                      <p:cBhvr>
                                        <p:cTn id="39" dur="500"/>
                                        <p:tgtEl>
                                          <p:spTgt spid="518195"/>
                                        </p:tgtEl>
                                      </p:cBhvr>
                                    </p:animEffect>
                                  </p:childTnLst>
                                </p:cTn>
                              </p:par>
                              <p:par>
                                <p:cTn id="40" presetID="3" presetClass="entr" presetSubtype="10" fill="hold" nodeType="withEffect">
                                  <p:stCondLst>
                                    <p:cond delay="0"/>
                                  </p:stCondLst>
                                  <p:childTnLst>
                                    <p:set>
                                      <p:cBhvr>
                                        <p:cTn id="41" dur="1" fill="hold">
                                          <p:stCondLst>
                                            <p:cond delay="0"/>
                                          </p:stCondLst>
                                        </p:cTn>
                                        <p:tgtEl>
                                          <p:spTgt spid="518196"/>
                                        </p:tgtEl>
                                        <p:attrNameLst>
                                          <p:attrName>style.visibility</p:attrName>
                                        </p:attrNameLst>
                                      </p:cBhvr>
                                      <p:to>
                                        <p:strVal val="visible"/>
                                      </p:to>
                                    </p:set>
                                    <p:animEffect transition="in" filter="blinds(horizontal)">
                                      <p:cBhvr>
                                        <p:cTn id="42" dur="500"/>
                                        <p:tgtEl>
                                          <p:spTgt spid="518196"/>
                                        </p:tgtEl>
                                      </p:cBhvr>
                                    </p:animEffect>
                                  </p:childTnLst>
                                </p:cTn>
                              </p:par>
                              <p:par>
                                <p:cTn id="43" presetID="3" presetClass="entr" presetSubtype="10" fill="hold" nodeType="withEffect">
                                  <p:stCondLst>
                                    <p:cond delay="0"/>
                                  </p:stCondLst>
                                  <p:childTnLst>
                                    <p:set>
                                      <p:cBhvr>
                                        <p:cTn id="44" dur="1" fill="hold">
                                          <p:stCondLst>
                                            <p:cond delay="0"/>
                                          </p:stCondLst>
                                        </p:cTn>
                                        <p:tgtEl>
                                          <p:spTgt spid="518197"/>
                                        </p:tgtEl>
                                        <p:attrNameLst>
                                          <p:attrName>style.visibility</p:attrName>
                                        </p:attrNameLst>
                                      </p:cBhvr>
                                      <p:to>
                                        <p:strVal val="visible"/>
                                      </p:to>
                                    </p:set>
                                    <p:animEffect transition="in" filter="blinds(horizontal)">
                                      <p:cBhvr>
                                        <p:cTn id="45" dur="500"/>
                                        <p:tgtEl>
                                          <p:spTgt spid="51819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blinds(horizontal)">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18199"/>
                                        </p:tgtEl>
                                        <p:attrNameLst>
                                          <p:attrName>style.visibility</p:attrName>
                                        </p:attrNameLst>
                                      </p:cBhvr>
                                      <p:to>
                                        <p:strVal val="visible"/>
                                      </p:to>
                                    </p:set>
                                    <p:animEffect transition="in" filter="blinds(horizontal)">
                                      <p:cBhvr>
                                        <p:cTn id="55" dur="500"/>
                                        <p:tgtEl>
                                          <p:spTgt spid="518199"/>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18200"/>
                                        </p:tgtEl>
                                        <p:attrNameLst>
                                          <p:attrName>style.visibility</p:attrName>
                                        </p:attrNameLst>
                                      </p:cBhvr>
                                      <p:to>
                                        <p:strVal val="visible"/>
                                      </p:to>
                                    </p:set>
                                    <p:animEffect transition="in" filter="blinds(horizontal)">
                                      <p:cBhvr>
                                        <p:cTn id="60" dur="500"/>
                                        <p:tgtEl>
                                          <p:spTgt spid="518200"/>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18201"/>
                                        </p:tgtEl>
                                        <p:attrNameLst>
                                          <p:attrName>style.visibility</p:attrName>
                                        </p:attrNameLst>
                                      </p:cBhvr>
                                      <p:to>
                                        <p:strVal val="visible"/>
                                      </p:to>
                                    </p:set>
                                    <p:animEffect transition="in" filter="blinds(horizontal)">
                                      <p:cBhvr>
                                        <p:cTn id="65" dur="500"/>
                                        <p:tgtEl>
                                          <p:spTgt spid="518201"/>
                                        </p:tgtEl>
                                      </p:cBhvr>
                                    </p:animEffect>
                                  </p:childTnLst>
                                </p:cTn>
                              </p:par>
                              <p:par>
                                <p:cTn id="66" presetID="3" presetClass="entr" presetSubtype="10" fill="hold" nodeType="withEffect">
                                  <p:stCondLst>
                                    <p:cond delay="0"/>
                                  </p:stCondLst>
                                  <p:childTnLst>
                                    <p:set>
                                      <p:cBhvr>
                                        <p:cTn id="67" dur="1" fill="hold">
                                          <p:stCondLst>
                                            <p:cond delay="0"/>
                                          </p:stCondLst>
                                        </p:cTn>
                                        <p:tgtEl>
                                          <p:spTgt spid="518202"/>
                                        </p:tgtEl>
                                        <p:attrNameLst>
                                          <p:attrName>style.visibility</p:attrName>
                                        </p:attrNameLst>
                                      </p:cBhvr>
                                      <p:to>
                                        <p:strVal val="visible"/>
                                      </p:to>
                                    </p:set>
                                    <p:animEffect transition="in" filter="blinds(horizontal)">
                                      <p:cBhvr>
                                        <p:cTn id="68" dur="500"/>
                                        <p:tgtEl>
                                          <p:spTgt spid="518202"/>
                                        </p:tgtEl>
                                      </p:cBhvr>
                                    </p:animEffect>
                                  </p:childTnLst>
                                </p:cTn>
                              </p:par>
                              <p:par>
                                <p:cTn id="69" presetID="3" presetClass="entr" presetSubtype="10" fill="hold" nodeType="withEffect">
                                  <p:stCondLst>
                                    <p:cond delay="0"/>
                                  </p:stCondLst>
                                  <p:childTnLst>
                                    <p:set>
                                      <p:cBhvr>
                                        <p:cTn id="70" dur="1" fill="hold">
                                          <p:stCondLst>
                                            <p:cond delay="0"/>
                                          </p:stCondLst>
                                        </p:cTn>
                                        <p:tgtEl>
                                          <p:spTgt spid="518203"/>
                                        </p:tgtEl>
                                        <p:attrNameLst>
                                          <p:attrName>style.visibility</p:attrName>
                                        </p:attrNameLst>
                                      </p:cBhvr>
                                      <p:to>
                                        <p:strVal val="visible"/>
                                      </p:to>
                                    </p:set>
                                    <p:animEffect transition="in" filter="blinds(horizontal)">
                                      <p:cBhvr>
                                        <p:cTn id="71" dur="500"/>
                                        <p:tgtEl>
                                          <p:spTgt spid="518203"/>
                                        </p:tgtEl>
                                      </p:cBhvr>
                                    </p:animEffect>
                                  </p:childTnLst>
                                </p:cTn>
                              </p:par>
                              <p:par>
                                <p:cTn id="72" presetID="3" presetClass="entr" presetSubtype="10" fill="hold" nodeType="withEffect">
                                  <p:stCondLst>
                                    <p:cond delay="0"/>
                                  </p:stCondLst>
                                  <p:childTnLst>
                                    <p:set>
                                      <p:cBhvr>
                                        <p:cTn id="73" dur="1" fill="hold">
                                          <p:stCondLst>
                                            <p:cond delay="0"/>
                                          </p:stCondLst>
                                        </p:cTn>
                                        <p:tgtEl>
                                          <p:spTgt spid="518204"/>
                                        </p:tgtEl>
                                        <p:attrNameLst>
                                          <p:attrName>style.visibility</p:attrName>
                                        </p:attrNameLst>
                                      </p:cBhvr>
                                      <p:to>
                                        <p:strVal val="visible"/>
                                      </p:to>
                                    </p:set>
                                    <p:animEffect transition="in" filter="blinds(horizontal)">
                                      <p:cBhvr>
                                        <p:cTn id="74" dur="500"/>
                                        <p:tgtEl>
                                          <p:spTgt spid="518204"/>
                                        </p:tgtEl>
                                      </p:cBhvr>
                                    </p:animEffect>
                                  </p:childTnLst>
                                </p:cTn>
                              </p:par>
                              <p:par>
                                <p:cTn id="75" presetID="3" presetClass="entr" presetSubtype="10" fill="hold" nodeType="withEffect">
                                  <p:stCondLst>
                                    <p:cond delay="0"/>
                                  </p:stCondLst>
                                  <p:childTnLst>
                                    <p:set>
                                      <p:cBhvr>
                                        <p:cTn id="76" dur="1" fill="hold">
                                          <p:stCondLst>
                                            <p:cond delay="0"/>
                                          </p:stCondLst>
                                        </p:cTn>
                                        <p:tgtEl>
                                          <p:spTgt spid="518205"/>
                                        </p:tgtEl>
                                        <p:attrNameLst>
                                          <p:attrName>style.visibility</p:attrName>
                                        </p:attrNameLst>
                                      </p:cBhvr>
                                      <p:to>
                                        <p:strVal val="visible"/>
                                      </p:to>
                                    </p:set>
                                    <p:animEffect transition="in" filter="blinds(horizontal)">
                                      <p:cBhvr>
                                        <p:cTn id="77" dur="500"/>
                                        <p:tgtEl>
                                          <p:spTgt spid="518205"/>
                                        </p:tgtEl>
                                      </p:cBhvr>
                                    </p:animEffect>
                                  </p:childTnLst>
                                </p:cTn>
                              </p:par>
                              <p:par>
                                <p:cTn id="78" presetID="3" presetClass="entr" presetSubtype="10" fill="hold" nodeType="withEffect">
                                  <p:stCondLst>
                                    <p:cond delay="0"/>
                                  </p:stCondLst>
                                  <p:childTnLst>
                                    <p:set>
                                      <p:cBhvr>
                                        <p:cTn id="79" dur="1" fill="hold">
                                          <p:stCondLst>
                                            <p:cond delay="0"/>
                                          </p:stCondLst>
                                        </p:cTn>
                                        <p:tgtEl>
                                          <p:spTgt spid="518206"/>
                                        </p:tgtEl>
                                        <p:attrNameLst>
                                          <p:attrName>style.visibility</p:attrName>
                                        </p:attrNameLst>
                                      </p:cBhvr>
                                      <p:to>
                                        <p:strVal val="visible"/>
                                      </p:to>
                                    </p:set>
                                    <p:animEffect transition="in" filter="blinds(horizontal)">
                                      <p:cBhvr>
                                        <p:cTn id="80" dur="500"/>
                                        <p:tgtEl>
                                          <p:spTgt spid="518206"/>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518207"/>
                                        </p:tgtEl>
                                        <p:attrNameLst>
                                          <p:attrName>style.visibility</p:attrName>
                                        </p:attrNameLst>
                                      </p:cBhvr>
                                      <p:to>
                                        <p:strVal val="visible"/>
                                      </p:to>
                                    </p:set>
                                    <p:animEffect transition="in" filter="blinds(horizontal)">
                                      <p:cBhvr>
                                        <p:cTn id="83" dur="500"/>
                                        <p:tgtEl>
                                          <p:spTgt spid="518207"/>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518208"/>
                                        </p:tgtEl>
                                        <p:attrNameLst>
                                          <p:attrName>style.visibility</p:attrName>
                                        </p:attrNameLst>
                                      </p:cBhvr>
                                      <p:to>
                                        <p:strVal val="visible"/>
                                      </p:to>
                                    </p:set>
                                    <p:animEffect transition="in" filter="blinds(horizontal)">
                                      <p:cBhvr>
                                        <p:cTn id="86" dur="500"/>
                                        <p:tgtEl>
                                          <p:spTgt spid="518208"/>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518209"/>
                                        </p:tgtEl>
                                        <p:attrNameLst>
                                          <p:attrName>style.visibility</p:attrName>
                                        </p:attrNameLst>
                                      </p:cBhvr>
                                      <p:to>
                                        <p:strVal val="visible"/>
                                      </p:to>
                                    </p:set>
                                    <p:animEffect transition="in" filter="blinds(horizontal)">
                                      <p:cBhvr>
                                        <p:cTn id="89" dur="500"/>
                                        <p:tgtEl>
                                          <p:spTgt spid="518209"/>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518210"/>
                                        </p:tgtEl>
                                        <p:attrNameLst>
                                          <p:attrName>style.visibility</p:attrName>
                                        </p:attrNameLst>
                                      </p:cBhvr>
                                      <p:to>
                                        <p:strVal val="visible"/>
                                      </p:to>
                                    </p:set>
                                    <p:animEffect transition="in" filter="blinds(horizontal)">
                                      <p:cBhvr>
                                        <p:cTn id="92" dur="500"/>
                                        <p:tgtEl>
                                          <p:spTgt spid="518210"/>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518211"/>
                                        </p:tgtEl>
                                        <p:attrNameLst>
                                          <p:attrName>style.visibility</p:attrName>
                                        </p:attrNameLst>
                                      </p:cBhvr>
                                      <p:to>
                                        <p:strVal val="visible"/>
                                      </p:to>
                                    </p:set>
                                    <p:animEffect transition="in" filter="blinds(horizontal)">
                                      <p:cBhvr>
                                        <p:cTn id="95" dur="500"/>
                                        <p:tgtEl>
                                          <p:spTgt spid="518211"/>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518212"/>
                                        </p:tgtEl>
                                        <p:attrNameLst>
                                          <p:attrName>style.visibility</p:attrName>
                                        </p:attrNameLst>
                                      </p:cBhvr>
                                      <p:to>
                                        <p:strVal val="visible"/>
                                      </p:to>
                                    </p:set>
                                    <p:animEffect transition="in" filter="blinds(horizontal)">
                                      <p:cBhvr>
                                        <p:cTn id="98" dur="500"/>
                                        <p:tgtEl>
                                          <p:spTgt spid="518212"/>
                                        </p:tgtEl>
                                      </p:cBhvr>
                                    </p:animEffect>
                                  </p:childTnLst>
                                </p:cTn>
                              </p:par>
                              <p:par>
                                <p:cTn id="99" presetID="3" presetClass="entr" presetSubtype="1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blinds(horizontal)">
                                      <p:cBhvr>
                                        <p:cTn id="101" dur="500"/>
                                        <p:tgtEl>
                                          <p:spTgt spid="41"/>
                                        </p:tgtEl>
                                      </p:cBhvr>
                                    </p:animEffect>
                                  </p:childTnLst>
                                </p:cTn>
                              </p:par>
                              <p:par>
                                <p:cTn id="102" presetID="3" presetClass="entr" presetSubtype="10" fill="hold"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blinds(horizontal)">
                                      <p:cBhvr>
                                        <p:cTn id="10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85" grpId="0"/>
      <p:bldP spid="518186" grpId="0"/>
      <p:bldP spid="518187" grpId="0"/>
      <p:bldP spid="518188" grpId="0"/>
      <p:bldP spid="518189" grpId="0"/>
      <p:bldP spid="518190" grpId="0"/>
      <p:bldP spid="518191" grpId="0"/>
      <p:bldP spid="518199" grpId="0"/>
      <p:bldP spid="518200" grpId="0" animBg="1"/>
      <p:bldP spid="518207" grpId="0"/>
      <p:bldP spid="518208" grpId="0"/>
      <p:bldP spid="518209" grpId="0"/>
      <p:bldP spid="518210" grpId="0"/>
      <p:bldP spid="518211" grpId="0"/>
      <p:bldP spid="518212"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19171"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19172" name="Rectangle 4"/>
          <p:cNvSpPr>
            <a:spLocks noChangeArrowheads="1"/>
          </p:cNvSpPr>
          <p:nvPr/>
        </p:nvSpPr>
        <p:spPr bwMode="auto">
          <a:xfrm>
            <a:off x="1965325" y="1473201"/>
            <a:ext cx="8504238"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1</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、定义</a:t>
            </a:r>
          </a:p>
          <a:p>
            <a:pPr algn="just" eaLnBrk="1" hangingPunct="1">
              <a:lnSpc>
                <a:spcPct val="134000"/>
              </a:lnSpc>
              <a:buFont typeface="Arial" panose="020B0604020202020204" pitchFamily="34" charset="0"/>
              <a:buNone/>
              <a:defRPr/>
            </a:pPr>
            <a:r>
              <a:rPr lang="zh-CN" altLang="en-US" sz="2200" b="1" dirty="0">
                <a:effectLst>
                  <a:outerShdw blurRad="38100" dist="38100" dir="2700000" algn="tl">
                    <a:srgbClr val="000000"/>
                  </a:outerShdw>
                </a:effectLst>
                <a:latin typeface="Times New Roman" panose="02020603050405020304" pitchFamily="18" charset="0"/>
              </a:rPr>
              <a:t>       满足以下两个条件的文法，称为“简单优先文法</a:t>
            </a:r>
            <a:r>
              <a:rPr lang="en-US" altLang="zh-CN" sz="2200" b="1" dirty="0">
                <a:effectLst>
                  <a:outerShdw blurRad="38100" dist="38100" dir="2700000" algn="tl">
                    <a:srgbClr val="000000"/>
                  </a:outerShdw>
                </a:effectLst>
                <a:latin typeface="Times New Roman" panose="02020603050405020304" pitchFamily="18" charset="0"/>
              </a:rPr>
              <a:t>”</a:t>
            </a:r>
            <a:endParaRPr lang="zh-CN" altLang="en-US" sz="2200" b="1" dirty="0">
              <a:effectLst>
                <a:outerShdw blurRad="38100" dist="38100" dir="2700000" algn="tl">
                  <a:srgbClr val="000000"/>
                </a:outerShdw>
              </a:effectLst>
              <a:latin typeface="Times New Roman" panose="02020603050405020304" pitchFamily="18" charset="0"/>
            </a:endParaRPr>
          </a:p>
          <a:p>
            <a:pPr algn="just" eaLnBrk="1" hangingPunct="1">
              <a:lnSpc>
                <a:spcPct val="134000"/>
              </a:lnSpc>
              <a:buFont typeface="Arial" panose="020B0604020202020204" pitchFamily="34" charset="0"/>
              <a:buNone/>
              <a:defRPr/>
            </a:pPr>
            <a:r>
              <a:rPr lang="en-US" altLang="zh-CN" sz="2200" b="1" dirty="0">
                <a:effectLst>
                  <a:outerShdw blurRad="38100" dist="38100" dir="2700000" algn="tl">
                    <a:srgbClr val="000000"/>
                  </a:outerShdw>
                </a:effectLst>
                <a:latin typeface="Times New Roman" panose="02020603050405020304" pitchFamily="18" charset="0"/>
              </a:rPr>
              <a:t>1</a:t>
            </a:r>
            <a:r>
              <a:rPr lang="zh-CN" altLang="en-US" sz="2200" b="1" dirty="0">
                <a:effectLst>
                  <a:outerShdw blurRad="38100" dist="38100" dir="2700000" algn="tl">
                    <a:srgbClr val="000000"/>
                  </a:outerShdw>
                </a:effectLst>
                <a:latin typeface="Times New Roman" panose="02020603050405020304" pitchFamily="18" charset="0"/>
              </a:rPr>
              <a:t>） 在字汇表中，任意两个符号间至多只有一种优先关系成立</a:t>
            </a:r>
          </a:p>
          <a:p>
            <a:pPr algn="just" eaLnBrk="1" hangingPunct="1">
              <a:lnSpc>
                <a:spcPct val="134000"/>
              </a:lnSpc>
              <a:buFont typeface="Arial" panose="020B0604020202020204" pitchFamily="34" charset="0"/>
              <a:buNone/>
              <a:defRPr/>
            </a:pPr>
            <a:r>
              <a:rPr lang="en-US" altLang="zh-CN" sz="2200" b="1" dirty="0">
                <a:effectLst>
                  <a:outerShdw blurRad="38100" dist="38100" dir="2700000" algn="tl">
                    <a:srgbClr val="000000"/>
                  </a:outerShdw>
                </a:effectLst>
                <a:latin typeface="Times New Roman" panose="02020603050405020304" pitchFamily="18" charset="0"/>
              </a:rPr>
              <a:t>2</a:t>
            </a:r>
            <a:r>
              <a:rPr lang="zh-CN" altLang="en-US" sz="2200" b="1" dirty="0">
                <a:effectLst>
                  <a:outerShdw blurRad="38100" dist="38100" dir="2700000" algn="tl">
                    <a:srgbClr val="000000"/>
                  </a:outerShdw>
                </a:effectLst>
                <a:latin typeface="Times New Roman" panose="02020603050405020304" pitchFamily="18" charset="0"/>
              </a:rPr>
              <a:t>） 任意两条规则都没有相同右部</a:t>
            </a:r>
          </a:p>
        </p:txBody>
      </p:sp>
      <p:sp>
        <p:nvSpPr>
          <p:cNvPr id="519173" name="Text Box 5"/>
          <p:cNvSpPr txBox="1">
            <a:spLocks noChangeArrowheads="1"/>
          </p:cNvSpPr>
          <p:nvPr/>
        </p:nvSpPr>
        <p:spPr bwMode="auto">
          <a:xfrm>
            <a:off x="2035176" y="3709989"/>
            <a:ext cx="1839913" cy="1768475"/>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25000"/>
              </a:lnSpc>
              <a:defRPr/>
            </a:pPr>
            <a:r>
              <a:rPr lang="zh-CN" altLang="en-US"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观察文法</a:t>
            </a:r>
          </a:p>
          <a:p>
            <a:pPr algn="just">
              <a:lnSpc>
                <a:spcPct val="125000"/>
              </a:lnSpc>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S::=AB | Aa </a:t>
            </a:r>
          </a:p>
          <a:p>
            <a:pPr algn="just">
              <a:lnSpc>
                <a:spcPct val="125000"/>
              </a:lnSpc>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A::=a | B</a:t>
            </a:r>
          </a:p>
          <a:p>
            <a:pPr algn="just">
              <a:lnSpc>
                <a:spcPct val="125000"/>
              </a:lnSpc>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B::=b | A</a:t>
            </a:r>
            <a:endParaRPr lang="zh-CN" altLang="en-US"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19201" name="Text Box 33"/>
          <p:cNvSpPr txBox="1">
            <a:spLocks noChangeArrowheads="1"/>
          </p:cNvSpPr>
          <p:nvPr/>
        </p:nvSpPr>
        <p:spPr bwMode="auto">
          <a:xfrm>
            <a:off x="7035800" y="3317875"/>
            <a:ext cx="406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S</a:t>
            </a:r>
          </a:p>
        </p:txBody>
      </p:sp>
      <p:sp>
        <p:nvSpPr>
          <p:cNvPr id="519202" name="Text Box 34"/>
          <p:cNvSpPr txBox="1">
            <a:spLocks noChangeArrowheads="1"/>
          </p:cNvSpPr>
          <p:nvPr/>
        </p:nvSpPr>
        <p:spPr bwMode="auto">
          <a:xfrm>
            <a:off x="6599239" y="3844925"/>
            <a:ext cx="12906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         B</a:t>
            </a:r>
          </a:p>
        </p:txBody>
      </p:sp>
      <p:sp>
        <p:nvSpPr>
          <p:cNvPr id="519203" name="Text Box 35"/>
          <p:cNvSpPr txBox="1">
            <a:spLocks noChangeArrowheads="1"/>
          </p:cNvSpPr>
          <p:nvPr/>
        </p:nvSpPr>
        <p:spPr bwMode="auto">
          <a:xfrm>
            <a:off x="6627814" y="4435475"/>
            <a:ext cx="4905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a:t>
            </a:r>
          </a:p>
        </p:txBody>
      </p:sp>
      <p:sp>
        <p:nvSpPr>
          <p:cNvPr id="519204" name="Line 36"/>
          <p:cNvSpPr>
            <a:spLocks noChangeShapeType="1"/>
          </p:cNvSpPr>
          <p:nvPr/>
        </p:nvSpPr>
        <p:spPr bwMode="auto">
          <a:xfrm flipH="1">
            <a:off x="6778625" y="3703638"/>
            <a:ext cx="331788" cy="1905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205" name="Line 37"/>
          <p:cNvSpPr>
            <a:spLocks noChangeShapeType="1"/>
          </p:cNvSpPr>
          <p:nvPr/>
        </p:nvSpPr>
        <p:spPr bwMode="auto">
          <a:xfrm>
            <a:off x="7285039" y="3703639"/>
            <a:ext cx="320675" cy="187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206" name="Line 38"/>
          <p:cNvSpPr>
            <a:spLocks noChangeShapeType="1"/>
          </p:cNvSpPr>
          <p:nvPr/>
        </p:nvSpPr>
        <p:spPr bwMode="auto">
          <a:xfrm>
            <a:off x="6791325" y="4238626"/>
            <a:ext cx="0" cy="2825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207" name="Line 39"/>
          <p:cNvSpPr>
            <a:spLocks noChangeShapeType="1"/>
          </p:cNvSpPr>
          <p:nvPr/>
        </p:nvSpPr>
        <p:spPr bwMode="auto">
          <a:xfrm>
            <a:off x="7616825" y="4251326"/>
            <a:ext cx="0" cy="2825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208" name="Text Box 40"/>
          <p:cNvSpPr txBox="1">
            <a:spLocks noChangeArrowheads="1"/>
          </p:cNvSpPr>
          <p:nvPr/>
        </p:nvSpPr>
        <p:spPr bwMode="auto">
          <a:xfrm>
            <a:off x="7453314" y="4448175"/>
            <a:ext cx="4905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a:t>
            </a:r>
          </a:p>
        </p:txBody>
      </p:sp>
      <p:sp>
        <p:nvSpPr>
          <p:cNvPr id="519209" name="Line 41"/>
          <p:cNvSpPr>
            <a:spLocks noChangeShapeType="1"/>
          </p:cNvSpPr>
          <p:nvPr/>
        </p:nvSpPr>
        <p:spPr bwMode="auto">
          <a:xfrm>
            <a:off x="7629525" y="4860926"/>
            <a:ext cx="0" cy="2825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210" name="Text Box 42"/>
          <p:cNvSpPr txBox="1">
            <a:spLocks noChangeArrowheads="1"/>
          </p:cNvSpPr>
          <p:nvPr/>
        </p:nvSpPr>
        <p:spPr bwMode="auto">
          <a:xfrm>
            <a:off x="7466014" y="5057775"/>
            <a:ext cx="4905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B</a:t>
            </a:r>
          </a:p>
        </p:txBody>
      </p:sp>
      <p:sp>
        <p:nvSpPr>
          <p:cNvPr id="519211" name="Line 43"/>
          <p:cNvSpPr>
            <a:spLocks noChangeShapeType="1"/>
          </p:cNvSpPr>
          <p:nvPr/>
        </p:nvSpPr>
        <p:spPr bwMode="auto">
          <a:xfrm>
            <a:off x="7629525" y="5445126"/>
            <a:ext cx="0" cy="2825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212" name="Text Box 44"/>
          <p:cNvSpPr txBox="1">
            <a:spLocks noChangeArrowheads="1"/>
          </p:cNvSpPr>
          <p:nvPr/>
        </p:nvSpPr>
        <p:spPr bwMode="auto">
          <a:xfrm>
            <a:off x="7466014" y="5641975"/>
            <a:ext cx="4905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200" b="1">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b</a:t>
            </a:r>
          </a:p>
        </p:txBody>
      </p:sp>
      <p:sp>
        <p:nvSpPr>
          <p:cNvPr id="519213" name="Text Box 45"/>
          <p:cNvSpPr txBox="1">
            <a:spLocks noChangeArrowheads="1"/>
          </p:cNvSpPr>
          <p:nvPr/>
        </p:nvSpPr>
        <p:spPr bwMode="auto">
          <a:xfrm>
            <a:off x="8504238" y="3802063"/>
            <a:ext cx="7985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400" b="1" dirty="0" smtClean="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   b</a:t>
            </a:r>
            <a:endParaRPr lang="en-US" altLang="zh-CN" sz="24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endParaRPr>
          </a:p>
        </p:txBody>
      </p:sp>
      <p:sp>
        <p:nvSpPr>
          <p:cNvPr id="519214" name="WordArt 46"/>
          <p:cNvSpPr>
            <a:spLocks noChangeArrowheads="1" noChangeShapeType="1" noTextEdit="1"/>
          </p:cNvSpPr>
          <p:nvPr/>
        </p:nvSpPr>
        <p:spPr bwMode="auto">
          <a:xfrm>
            <a:off x="9412289" y="3787775"/>
            <a:ext cx="503237" cy="495300"/>
          </a:xfrm>
          <a:prstGeom prst="rect">
            <a:avLst/>
          </a:prstGeom>
        </p:spPr>
        <p:txBody>
          <a:bodyPr wrap="none" fromWordArt="1">
            <a:prstTxWarp prst="textPlain">
              <a:avLst>
                <a:gd name="adj" fmla="val 50000"/>
              </a:avLst>
            </a:prstTxWarp>
          </a:bodyPr>
          <a:lstStyle/>
          <a:p>
            <a:pPr algn="ctr"/>
            <a:r>
              <a:rPr lang="en-US" altLang="zh-CN" sz="3600" b="1" kern="10" dirty="0">
                <a:ln w="9525">
                  <a:solidFill>
                    <a:srgbClr val="000000"/>
                  </a:solidFill>
                  <a:round/>
                  <a:headEnd/>
                  <a:tailEnd/>
                </a:ln>
                <a:solidFill>
                  <a:srgbClr val="C00000"/>
                </a:solidFill>
                <a:latin typeface="华文细黑" panose="02010600040101010101" pitchFamily="2" charset="-122"/>
                <a:ea typeface="华文细黑" panose="02010600040101010101" pitchFamily="2" charset="-122"/>
              </a:rPr>
              <a:t>X</a:t>
            </a:r>
            <a:endParaRPr lang="zh-CN" altLang="en-US" sz="3600" b="1" kern="10" dirty="0">
              <a:ln w="9525">
                <a:solidFill>
                  <a:srgbClr val="000000"/>
                </a:solidFill>
                <a:round/>
                <a:headEnd/>
                <a:tailEnd/>
              </a:ln>
              <a:solidFill>
                <a:srgbClr val="C00000"/>
              </a:solidFill>
              <a:latin typeface="华文细黑" panose="02010600040101010101" pitchFamily="2" charset="-122"/>
              <a:ea typeface="华文细黑" panose="02010600040101010101" pitchFamily="2" charset="-122"/>
            </a:endParaRPr>
          </a:p>
        </p:txBody>
      </p:sp>
      <p:sp>
        <p:nvSpPr>
          <p:cNvPr id="519216" name="Text Box 48"/>
          <p:cNvSpPr txBox="1">
            <a:spLocks noChangeArrowheads="1"/>
          </p:cNvSpPr>
          <p:nvPr/>
        </p:nvSpPr>
        <p:spPr bwMode="auto">
          <a:xfrm>
            <a:off x="8529638" y="4792663"/>
            <a:ext cx="798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 typeface="Arial" panose="020B0604020202020204" pitchFamily="34" charset="0"/>
              <a:buNone/>
              <a:defRPr/>
            </a:pPr>
            <a:r>
              <a:rPr lang="en-US" altLang="zh-CN" sz="2400" b="1" dirty="0">
                <a:solidFill>
                  <a:srgbClr val="011893"/>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a</a:t>
            </a:r>
            <a:r>
              <a:rPr lang="en-US" altLang="zh-CN" sz="3200" b="1" baseline="20000" dirty="0">
                <a:solidFill>
                  <a:srgbClr val="011893"/>
                </a:solidFill>
                <a:latin typeface="Times New Roman" panose="02020603050405020304" pitchFamily="18" charset="0"/>
                <a:ea typeface="楷体_GB2312" pitchFamily="49" charset="-122"/>
                <a:cs typeface="Arial" panose="020B0604020202020204" pitchFamily="34" charset="0"/>
              </a:rPr>
              <a:t>.</a:t>
            </a:r>
            <a:r>
              <a:rPr lang="en-US" altLang="zh-CN" sz="2400" b="1" dirty="0">
                <a:solidFill>
                  <a:srgbClr val="011893"/>
                </a:solidFill>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&gt;b</a:t>
            </a:r>
          </a:p>
        </p:txBody>
      </p:sp>
      <p:sp>
        <p:nvSpPr>
          <p:cNvPr id="519218" name="WordArt 50"/>
          <p:cNvSpPr>
            <a:spLocks noChangeArrowheads="1" noChangeShapeType="1" noTextEdit="1"/>
          </p:cNvSpPr>
          <p:nvPr/>
        </p:nvSpPr>
        <p:spPr bwMode="auto">
          <a:xfrm>
            <a:off x="9412289" y="4689475"/>
            <a:ext cx="503237" cy="495300"/>
          </a:xfrm>
          <a:prstGeom prst="rect">
            <a:avLst/>
          </a:prstGeom>
        </p:spPr>
        <p:txBody>
          <a:bodyPr wrap="none" fromWordArt="1">
            <a:prstTxWarp prst="textPlain">
              <a:avLst>
                <a:gd name="adj" fmla="val 50000"/>
              </a:avLst>
            </a:prstTxWarp>
          </a:bodyPr>
          <a:lstStyle/>
          <a:p>
            <a:pPr algn="ctr"/>
            <a:r>
              <a:rPr lang="zh-CN" altLang="en-US" sz="3600" b="1" kern="10" dirty="0">
                <a:ln w="9525">
                  <a:solidFill>
                    <a:srgbClr val="000000"/>
                  </a:solidFill>
                  <a:round/>
                  <a:headEnd/>
                  <a:tailEnd/>
                </a:ln>
                <a:solidFill>
                  <a:srgbClr val="C00000"/>
                </a:solidFill>
                <a:latin typeface="华文细黑" panose="02010600040101010101" pitchFamily="2" charset="-122"/>
                <a:ea typeface="华文细黑" panose="02010600040101010101" pitchFamily="2" charset="-122"/>
              </a:rPr>
              <a:t>√</a:t>
            </a:r>
          </a:p>
        </p:txBody>
      </p:sp>
      <p:grpSp>
        <p:nvGrpSpPr>
          <p:cNvPr id="23" name="Group 31"/>
          <p:cNvGrpSpPr>
            <a:grpSpLocks/>
          </p:cNvGrpSpPr>
          <p:nvPr/>
        </p:nvGrpSpPr>
        <p:grpSpPr bwMode="auto">
          <a:xfrm>
            <a:off x="8788400" y="3976382"/>
            <a:ext cx="180975" cy="180975"/>
            <a:chOff x="2313" y="3181"/>
            <a:chExt cx="113" cy="136"/>
          </a:xfrm>
        </p:grpSpPr>
        <p:sp>
          <p:nvSpPr>
            <p:cNvPr id="24"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25"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26"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Tree>
    <p:extLst>
      <p:ext uri="{BB962C8B-B14F-4D97-AF65-F5344CB8AC3E}">
        <p14:creationId xmlns:p14="http://schemas.microsoft.com/office/powerpoint/2010/main" val="417583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9201"/>
                                        </p:tgtEl>
                                        <p:attrNameLst>
                                          <p:attrName>style.visibility</p:attrName>
                                        </p:attrNameLst>
                                      </p:cBhvr>
                                      <p:to>
                                        <p:strVal val="visible"/>
                                      </p:to>
                                    </p:set>
                                    <p:animEffect transition="in" filter="blinds(horizontal)">
                                      <p:cBhvr>
                                        <p:cTn id="7" dur="500"/>
                                        <p:tgtEl>
                                          <p:spTgt spid="51920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9202"/>
                                        </p:tgtEl>
                                        <p:attrNameLst>
                                          <p:attrName>style.visibility</p:attrName>
                                        </p:attrNameLst>
                                      </p:cBhvr>
                                      <p:to>
                                        <p:strVal val="visible"/>
                                      </p:to>
                                    </p:set>
                                    <p:animEffect transition="in" filter="blinds(horizontal)">
                                      <p:cBhvr>
                                        <p:cTn id="10" dur="500"/>
                                        <p:tgtEl>
                                          <p:spTgt spid="51920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9203"/>
                                        </p:tgtEl>
                                        <p:attrNameLst>
                                          <p:attrName>style.visibility</p:attrName>
                                        </p:attrNameLst>
                                      </p:cBhvr>
                                      <p:to>
                                        <p:strVal val="visible"/>
                                      </p:to>
                                    </p:set>
                                    <p:animEffect transition="in" filter="blinds(horizontal)">
                                      <p:cBhvr>
                                        <p:cTn id="13" dur="500"/>
                                        <p:tgtEl>
                                          <p:spTgt spid="519203"/>
                                        </p:tgtEl>
                                      </p:cBhvr>
                                    </p:animEffect>
                                  </p:childTnLst>
                                </p:cTn>
                              </p:par>
                              <p:par>
                                <p:cTn id="14" presetID="3" presetClass="entr" presetSubtype="10" fill="hold" nodeType="withEffect">
                                  <p:stCondLst>
                                    <p:cond delay="0"/>
                                  </p:stCondLst>
                                  <p:childTnLst>
                                    <p:set>
                                      <p:cBhvr>
                                        <p:cTn id="15" dur="1" fill="hold">
                                          <p:stCondLst>
                                            <p:cond delay="0"/>
                                          </p:stCondLst>
                                        </p:cTn>
                                        <p:tgtEl>
                                          <p:spTgt spid="519204"/>
                                        </p:tgtEl>
                                        <p:attrNameLst>
                                          <p:attrName>style.visibility</p:attrName>
                                        </p:attrNameLst>
                                      </p:cBhvr>
                                      <p:to>
                                        <p:strVal val="visible"/>
                                      </p:to>
                                    </p:set>
                                    <p:animEffect transition="in" filter="blinds(horizontal)">
                                      <p:cBhvr>
                                        <p:cTn id="16" dur="500"/>
                                        <p:tgtEl>
                                          <p:spTgt spid="519204"/>
                                        </p:tgtEl>
                                      </p:cBhvr>
                                    </p:animEffect>
                                  </p:childTnLst>
                                </p:cTn>
                              </p:par>
                              <p:par>
                                <p:cTn id="17" presetID="3" presetClass="entr" presetSubtype="10" fill="hold" nodeType="withEffect">
                                  <p:stCondLst>
                                    <p:cond delay="0"/>
                                  </p:stCondLst>
                                  <p:childTnLst>
                                    <p:set>
                                      <p:cBhvr>
                                        <p:cTn id="18" dur="1" fill="hold">
                                          <p:stCondLst>
                                            <p:cond delay="0"/>
                                          </p:stCondLst>
                                        </p:cTn>
                                        <p:tgtEl>
                                          <p:spTgt spid="519205"/>
                                        </p:tgtEl>
                                        <p:attrNameLst>
                                          <p:attrName>style.visibility</p:attrName>
                                        </p:attrNameLst>
                                      </p:cBhvr>
                                      <p:to>
                                        <p:strVal val="visible"/>
                                      </p:to>
                                    </p:set>
                                    <p:animEffect transition="in" filter="blinds(horizontal)">
                                      <p:cBhvr>
                                        <p:cTn id="19" dur="500"/>
                                        <p:tgtEl>
                                          <p:spTgt spid="519205"/>
                                        </p:tgtEl>
                                      </p:cBhvr>
                                    </p:animEffect>
                                  </p:childTnLst>
                                </p:cTn>
                              </p:par>
                              <p:par>
                                <p:cTn id="20" presetID="3" presetClass="entr" presetSubtype="10" fill="hold" nodeType="withEffect">
                                  <p:stCondLst>
                                    <p:cond delay="0"/>
                                  </p:stCondLst>
                                  <p:childTnLst>
                                    <p:set>
                                      <p:cBhvr>
                                        <p:cTn id="21" dur="1" fill="hold">
                                          <p:stCondLst>
                                            <p:cond delay="0"/>
                                          </p:stCondLst>
                                        </p:cTn>
                                        <p:tgtEl>
                                          <p:spTgt spid="519206"/>
                                        </p:tgtEl>
                                        <p:attrNameLst>
                                          <p:attrName>style.visibility</p:attrName>
                                        </p:attrNameLst>
                                      </p:cBhvr>
                                      <p:to>
                                        <p:strVal val="visible"/>
                                      </p:to>
                                    </p:set>
                                    <p:animEffect transition="in" filter="blinds(horizontal)">
                                      <p:cBhvr>
                                        <p:cTn id="22" dur="500"/>
                                        <p:tgtEl>
                                          <p:spTgt spid="519206"/>
                                        </p:tgtEl>
                                      </p:cBhvr>
                                    </p:animEffect>
                                  </p:childTnLst>
                                </p:cTn>
                              </p:par>
                              <p:par>
                                <p:cTn id="23" presetID="3" presetClass="entr" presetSubtype="10" fill="hold" nodeType="withEffect">
                                  <p:stCondLst>
                                    <p:cond delay="0"/>
                                  </p:stCondLst>
                                  <p:childTnLst>
                                    <p:set>
                                      <p:cBhvr>
                                        <p:cTn id="24" dur="1" fill="hold">
                                          <p:stCondLst>
                                            <p:cond delay="0"/>
                                          </p:stCondLst>
                                        </p:cTn>
                                        <p:tgtEl>
                                          <p:spTgt spid="519207"/>
                                        </p:tgtEl>
                                        <p:attrNameLst>
                                          <p:attrName>style.visibility</p:attrName>
                                        </p:attrNameLst>
                                      </p:cBhvr>
                                      <p:to>
                                        <p:strVal val="visible"/>
                                      </p:to>
                                    </p:set>
                                    <p:animEffect transition="in" filter="blinds(horizontal)">
                                      <p:cBhvr>
                                        <p:cTn id="25" dur="500"/>
                                        <p:tgtEl>
                                          <p:spTgt spid="51920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19208"/>
                                        </p:tgtEl>
                                        <p:attrNameLst>
                                          <p:attrName>style.visibility</p:attrName>
                                        </p:attrNameLst>
                                      </p:cBhvr>
                                      <p:to>
                                        <p:strVal val="visible"/>
                                      </p:to>
                                    </p:set>
                                    <p:animEffect transition="in" filter="blinds(horizontal)">
                                      <p:cBhvr>
                                        <p:cTn id="28" dur="500"/>
                                        <p:tgtEl>
                                          <p:spTgt spid="519208"/>
                                        </p:tgtEl>
                                      </p:cBhvr>
                                    </p:animEffect>
                                  </p:childTnLst>
                                </p:cTn>
                              </p:par>
                              <p:par>
                                <p:cTn id="29" presetID="3" presetClass="entr" presetSubtype="10" fill="hold" nodeType="withEffect">
                                  <p:stCondLst>
                                    <p:cond delay="0"/>
                                  </p:stCondLst>
                                  <p:childTnLst>
                                    <p:set>
                                      <p:cBhvr>
                                        <p:cTn id="30" dur="1" fill="hold">
                                          <p:stCondLst>
                                            <p:cond delay="0"/>
                                          </p:stCondLst>
                                        </p:cTn>
                                        <p:tgtEl>
                                          <p:spTgt spid="519209"/>
                                        </p:tgtEl>
                                        <p:attrNameLst>
                                          <p:attrName>style.visibility</p:attrName>
                                        </p:attrNameLst>
                                      </p:cBhvr>
                                      <p:to>
                                        <p:strVal val="visible"/>
                                      </p:to>
                                    </p:set>
                                    <p:animEffect transition="in" filter="blinds(horizontal)">
                                      <p:cBhvr>
                                        <p:cTn id="31" dur="500"/>
                                        <p:tgtEl>
                                          <p:spTgt spid="51920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19210"/>
                                        </p:tgtEl>
                                        <p:attrNameLst>
                                          <p:attrName>style.visibility</p:attrName>
                                        </p:attrNameLst>
                                      </p:cBhvr>
                                      <p:to>
                                        <p:strVal val="visible"/>
                                      </p:to>
                                    </p:set>
                                    <p:animEffect transition="in" filter="blinds(horizontal)">
                                      <p:cBhvr>
                                        <p:cTn id="34" dur="500"/>
                                        <p:tgtEl>
                                          <p:spTgt spid="519210"/>
                                        </p:tgtEl>
                                      </p:cBhvr>
                                    </p:animEffect>
                                  </p:childTnLst>
                                </p:cTn>
                              </p:par>
                              <p:par>
                                <p:cTn id="35" presetID="3" presetClass="entr" presetSubtype="10" fill="hold" nodeType="withEffect">
                                  <p:stCondLst>
                                    <p:cond delay="0"/>
                                  </p:stCondLst>
                                  <p:childTnLst>
                                    <p:set>
                                      <p:cBhvr>
                                        <p:cTn id="36" dur="1" fill="hold">
                                          <p:stCondLst>
                                            <p:cond delay="0"/>
                                          </p:stCondLst>
                                        </p:cTn>
                                        <p:tgtEl>
                                          <p:spTgt spid="519211"/>
                                        </p:tgtEl>
                                        <p:attrNameLst>
                                          <p:attrName>style.visibility</p:attrName>
                                        </p:attrNameLst>
                                      </p:cBhvr>
                                      <p:to>
                                        <p:strVal val="visible"/>
                                      </p:to>
                                    </p:set>
                                    <p:animEffect transition="in" filter="blinds(horizontal)">
                                      <p:cBhvr>
                                        <p:cTn id="37" dur="500"/>
                                        <p:tgtEl>
                                          <p:spTgt spid="51921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19212"/>
                                        </p:tgtEl>
                                        <p:attrNameLst>
                                          <p:attrName>style.visibility</p:attrName>
                                        </p:attrNameLst>
                                      </p:cBhvr>
                                      <p:to>
                                        <p:strVal val="visible"/>
                                      </p:to>
                                    </p:set>
                                    <p:animEffect transition="in" filter="blinds(horizontal)">
                                      <p:cBhvr>
                                        <p:cTn id="40" dur="500"/>
                                        <p:tgtEl>
                                          <p:spTgt spid="51921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19213"/>
                                        </p:tgtEl>
                                        <p:attrNameLst>
                                          <p:attrName>style.visibility</p:attrName>
                                        </p:attrNameLst>
                                      </p:cBhvr>
                                      <p:to>
                                        <p:strVal val="visible"/>
                                      </p:to>
                                    </p:set>
                                    <p:animEffect transition="in" filter="blinds(horizontal)">
                                      <p:cBhvr>
                                        <p:cTn id="45" dur="500"/>
                                        <p:tgtEl>
                                          <p:spTgt spid="51921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519214"/>
                                        </p:tgtEl>
                                        <p:attrNameLst>
                                          <p:attrName>style.visibility</p:attrName>
                                        </p:attrNameLst>
                                      </p:cBhvr>
                                      <p:to>
                                        <p:strVal val="visible"/>
                                      </p:to>
                                    </p:set>
                                    <p:animEffect transition="in" filter="blinds(horizontal)">
                                      <p:cBhvr>
                                        <p:cTn id="55" dur="500"/>
                                        <p:tgtEl>
                                          <p:spTgt spid="51921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19218"/>
                                        </p:tgtEl>
                                        <p:attrNameLst>
                                          <p:attrName>style.visibility</p:attrName>
                                        </p:attrNameLst>
                                      </p:cBhvr>
                                      <p:to>
                                        <p:strVal val="visible"/>
                                      </p:to>
                                    </p:set>
                                    <p:animEffect transition="in" filter="blinds(horizontal)">
                                      <p:cBhvr>
                                        <p:cTn id="60" dur="500"/>
                                        <p:tgtEl>
                                          <p:spTgt spid="51921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19216"/>
                                        </p:tgtEl>
                                        <p:attrNameLst>
                                          <p:attrName>style.visibility</p:attrName>
                                        </p:attrNameLst>
                                      </p:cBhvr>
                                      <p:to>
                                        <p:strVal val="visible"/>
                                      </p:to>
                                    </p:set>
                                    <p:animEffect transition="in" filter="blinds(horizontal)">
                                      <p:cBhvr>
                                        <p:cTn id="63" dur="500"/>
                                        <p:tgtEl>
                                          <p:spTgt spid="519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201" grpId="0"/>
      <p:bldP spid="519202" grpId="0"/>
      <p:bldP spid="519203" grpId="0"/>
      <p:bldP spid="519208" grpId="0"/>
      <p:bldP spid="519210" grpId="0"/>
      <p:bldP spid="519212" grpId="0"/>
      <p:bldP spid="519213" grpId="0"/>
      <p:bldP spid="5192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20195"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dirty="0">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0196"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2</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、性质</a:t>
            </a:r>
            <a:endParaRPr lang="zh-CN" altLang="en-US" sz="2200" b="1" dirty="0">
              <a:solidFill>
                <a:srgbClr val="011893"/>
              </a:solidFill>
              <a:effectLst>
                <a:outerShdw blurRad="38100" dist="38100" dir="2700000" algn="tl">
                  <a:srgbClr val="000000"/>
                </a:outerShdw>
              </a:effectLst>
              <a:latin typeface="Times New Roman" panose="02020603050405020304" pitchFamily="18" charset="0"/>
            </a:endParaRPr>
          </a:p>
        </p:txBody>
      </p:sp>
      <p:grpSp>
        <p:nvGrpSpPr>
          <p:cNvPr id="520215" name="Group 23"/>
          <p:cNvGrpSpPr>
            <a:grpSpLocks/>
          </p:cNvGrpSpPr>
          <p:nvPr/>
        </p:nvGrpSpPr>
        <p:grpSpPr bwMode="auto">
          <a:xfrm>
            <a:off x="8101013" y="-46038"/>
            <a:ext cx="2501900" cy="5111751"/>
            <a:chOff x="4130" y="689"/>
            <a:chExt cx="1576" cy="3220"/>
          </a:xfrm>
        </p:grpSpPr>
        <p:sp>
          <p:nvSpPr>
            <p:cNvPr id="520216" name="Text Box 24"/>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0217" name="Text Box 25"/>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0218" name="Text Box 26"/>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20219" name="Text Box 27"/>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14360" name="Line 28"/>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1" name="Line 29"/>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2" name="Line 30"/>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0223" name="Text Box 31"/>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20224" name="Text Box 32"/>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14365" name="Line 33"/>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6" name="Line 34"/>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7" name="Line 35"/>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0228" name="Text Box 36"/>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14369" name="Line 37"/>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0230" name="Text Box 38"/>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20231" name="Text Box 39"/>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14372" name="Line 40"/>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0233" name="Text Box 41"/>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4374" name="Line 42"/>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0235" name="Text Box 43"/>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20236" name="Text Box 44"/>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4377" name="Line 45"/>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78" name="Line 46"/>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20239" name="Rectangle 47"/>
          <p:cNvSpPr>
            <a:spLocks noChangeArrowheads="1"/>
          </p:cNvSpPr>
          <p:nvPr/>
        </p:nvSpPr>
        <p:spPr bwMode="auto">
          <a:xfrm>
            <a:off x="1931989" y="1881188"/>
            <a:ext cx="5534025"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0240" name="Rectangle 48"/>
          <p:cNvSpPr>
            <a:spLocks noChangeArrowheads="1"/>
          </p:cNvSpPr>
          <p:nvPr/>
        </p:nvSpPr>
        <p:spPr bwMode="auto">
          <a:xfrm>
            <a:off x="1974850" y="4978400"/>
            <a:ext cx="42291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rPr>
              <a:t>通俗地讲，句柄就是从左到右扫描该句型，夹在最靠左的一对最小范围的“大于号”和“小于号”间的子串</a:t>
            </a:r>
            <a:endParaRPr lang="zh-CN" altLang="en-US" sz="2000" dirty="0">
              <a:solidFill>
                <a:srgbClr val="011893"/>
              </a:solidFill>
            </a:endParaRPr>
          </a:p>
        </p:txBody>
      </p:sp>
      <p:sp>
        <p:nvSpPr>
          <p:cNvPr id="520241" name="Rectangle 49"/>
          <p:cNvSpPr>
            <a:spLocks noChangeArrowheads="1"/>
          </p:cNvSpPr>
          <p:nvPr/>
        </p:nvSpPr>
        <p:spPr bwMode="auto">
          <a:xfrm>
            <a:off x="1887539" y="3511551"/>
            <a:ext cx="6523037"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000" b="1">
                <a:latin typeface="Times New Roman" panose="02020603050405020304" pitchFamily="18" charset="0"/>
                <a:ea typeface="楷体" panose="02010609060101010101" pitchFamily="49" charset="-122"/>
              </a:rPr>
              <a:t>为了保证即便句柄是从第一个符号开始或到最后一个符号结束时，上述结论也正确，约定每个句型被括在两个符号＃之间，并且对文法的任意符号</a:t>
            </a:r>
            <a:r>
              <a:rPr lang="en-US" altLang="zh-CN" sz="2000" b="1">
                <a:latin typeface="Times New Roman" panose="02020603050405020304" pitchFamily="18" charset="0"/>
                <a:ea typeface="楷体" panose="02010609060101010101" pitchFamily="49" charset="-122"/>
              </a:rPr>
              <a:t>S</a:t>
            </a:r>
            <a:r>
              <a:rPr lang="zh-CN" altLang="en-US" sz="2000" b="1">
                <a:latin typeface="Times New Roman" panose="02020603050405020304" pitchFamily="18" charset="0"/>
                <a:ea typeface="楷体" panose="02010609060101010101" pitchFamily="49" charset="-122"/>
              </a:rPr>
              <a:t>均有＃</a:t>
            </a:r>
            <a:r>
              <a:rPr lang="en-US" altLang="zh-CN" sz="2000" b="1">
                <a:latin typeface="Times New Roman" panose="02020603050405020304" pitchFamily="18" charset="0"/>
                <a:ea typeface="楷体" panose="02010609060101010101" pitchFamily="49" charset="-122"/>
              </a:rPr>
              <a:t>&lt;·S</a:t>
            </a:r>
            <a:r>
              <a:rPr lang="zh-CN" altLang="en-US" sz="2000" b="1">
                <a:latin typeface="Times New Roman" panose="02020603050405020304" pitchFamily="18" charset="0"/>
                <a:ea typeface="楷体" panose="02010609060101010101" pitchFamily="49" charset="-122"/>
              </a:rPr>
              <a:t>和</a:t>
            </a:r>
            <a:r>
              <a:rPr lang="en-US" altLang="zh-CN" sz="2000" b="1">
                <a:latin typeface="Times New Roman" panose="02020603050405020304" pitchFamily="18" charset="0"/>
                <a:ea typeface="楷体" panose="02010609060101010101" pitchFamily="49" charset="-122"/>
              </a:rPr>
              <a:t>S·&gt;</a:t>
            </a:r>
            <a:r>
              <a:rPr lang="zh-CN" altLang="en-US" sz="2000" b="1">
                <a:latin typeface="Times New Roman" panose="02020603050405020304" pitchFamily="18" charset="0"/>
                <a:ea typeface="楷体" panose="02010609060101010101" pitchFamily="49" charset="-122"/>
              </a:rPr>
              <a:t>＃</a:t>
            </a:r>
          </a:p>
        </p:txBody>
      </p:sp>
      <p:sp>
        <p:nvSpPr>
          <p:cNvPr id="520242" name="Text Box 50"/>
          <p:cNvSpPr txBox="1">
            <a:spLocks noChangeArrowheads="1"/>
          </p:cNvSpPr>
          <p:nvPr/>
        </p:nvSpPr>
        <p:spPr bwMode="auto">
          <a:xfrm>
            <a:off x="6502400" y="5562600"/>
            <a:ext cx="4699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solidFill>
                  <a:srgbClr val="011893"/>
                </a:solidFill>
                <a:latin typeface="Times New Roman" panose="02020603050405020304" pitchFamily="18" charset="0"/>
              </a:rPr>
              <a:t>#    U    +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    *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     #</a:t>
            </a:r>
          </a:p>
        </p:txBody>
      </p:sp>
      <p:grpSp>
        <p:nvGrpSpPr>
          <p:cNvPr id="520251" name="Group 59"/>
          <p:cNvGrpSpPr>
            <a:grpSpLocks/>
          </p:cNvGrpSpPr>
          <p:nvPr/>
        </p:nvGrpSpPr>
        <p:grpSpPr bwMode="auto">
          <a:xfrm>
            <a:off x="7567613" y="5770563"/>
            <a:ext cx="234950" cy="150812"/>
            <a:chOff x="4190" y="3169"/>
            <a:chExt cx="178" cy="114"/>
          </a:xfrm>
        </p:grpSpPr>
        <p:sp>
          <p:nvSpPr>
            <p:cNvPr id="14353" name="Line 56"/>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4" name="Line 57"/>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5" name="Oval 58"/>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520253" name="Line 61"/>
          <p:cNvSpPr>
            <a:spLocks noChangeShapeType="1"/>
          </p:cNvSpPr>
          <p:nvPr/>
        </p:nvSpPr>
        <p:spPr bwMode="auto">
          <a:xfrm>
            <a:off x="8161338" y="6116638"/>
            <a:ext cx="914400"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0254" name="Line 62"/>
          <p:cNvSpPr>
            <a:spLocks noChangeShapeType="1"/>
          </p:cNvSpPr>
          <p:nvPr/>
        </p:nvSpPr>
        <p:spPr bwMode="auto">
          <a:xfrm>
            <a:off x="8161338" y="6134418"/>
            <a:ext cx="914400" cy="0"/>
          </a:xfrm>
          <a:prstGeom prst="line">
            <a:avLst/>
          </a:prstGeom>
          <a:noFill/>
          <a:ln w="25400">
            <a:solidFill>
              <a:srgbClr val="0118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0255" name="Oval 63"/>
          <p:cNvSpPr>
            <a:spLocks noChangeArrowheads="1"/>
          </p:cNvSpPr>
          <p:nvPr/>
        </p:nvSpPr>
        <p:spPr bwMode="auto">
          <a:xfrm>
            <a:off x="8890000" y="4445000"/>
            <a:ext cx="508000" cy="635000"/>
          </a:xfrm>
          <a:prstGeom prst="ellipse">
            <a:avLst/>
          </a:prstGeom>
          <a:noFill/>
          <a:ln w="25400">
            <a:solidFill>
              <a:srgbClr val="C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43" name="Group 31"/>
          <p:cNvGrpSpPr>
            <a:grpSpLocks/>
          </p:cNvGrpSpPr>
          <p:nvPr/>
        </p:nvGrpSpPr>
        <p:grpSpPr bwMode="auto">
          <a:xfrm>
            <a:off x="6826411" y="5767615"/>
            <a:ext cx="180975" cy="180975"/>
            <a:chOff x="2313" y="3181"/>
            <a:chExt cx="113" cy="136"/>
          </a:xfrm>
        </p:grpSpPr>
        <p:sp>
          <p:nvSpPr>
            <p:cNvPr id="44"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5"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6"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47" name="Group 31"/>
          <p:cNvGrpSpPr>
            <a:grpSpLocks/>
          </p:cNvGrpSpPr>
          <p:nvPr/>
        </p:nvGrpSpPr>
        <p:grpSpPr bwMode="auto">
          <a:xfrm>
            <a:off x="8220271" y="5770563"/>
            <a:ext cx="180975" cy="180975"/>
            <a:chOff x="2313" y="3181"/>
            <a:chExt cx="113" cy="136"/>
          </a:xfrm>
        </p:grpSpPr>
        <p:sp>
          <p:nvSpPr>
            <p:cNvPr id="48"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9"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0"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 name="Group 246"/>
          <p:cNvGrpSpPr>
            <a:grpSpLocks/>
          </p:cNvGrpSpPr>
          <p:nvPr/>
        </p:nvGrpSpPr>
        <p:grpSpPr bwMode="auto">
          <a:xfrm flipH="1">
            <a:off x="8777288" y="5757135"/>
            <a:ext cx="239067" cy="236406"/>
            <a:chOff x="2313" y="3181"/>
            <a:chExt cx="113" cy="136"/>
          </a:xfrm>
        </p:grpSpPr>
        <p:sp>
          <p:nvSpPr>
            <p:cNvPr id="52"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3"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4"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spTree>
    <p:extLst>
      <p:ext uri="{BB962C8B-B14F-4D97-AF65-F5344CB8AC3E}">
        <p14:creationId xmlns:p14="http://schemas.microsoft.com/office/powerpoint/2010/main" val="2732014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0239"/>
                                        </p:tgtEl>
                                        <p:attrNameLst>
                                          <p:attrName>style.visibility</p:attrName>
                                        </p:attrNameLst>
                                      </p:cBhvr>
                                      <p:to>
                                        <p:strVal val="visible"/>
                                      </p:to>
                                    </p:set>
                                    <p:animEffect transition="in" filter="blinds(horizontal)">
                                      <p:cBhvr>
                                        <p:cTn id="7" dur="500"/>
                                        <p:tgtEl>
                                          <p:spTgt spid="5202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0241"/>
                                        </p:tgtEl>
                                        <p:attrNameLst>
                                          <p:attrName>style.visibility</p:attrName>
                                        </p:attrNameLst>
                                      </p:cBhvr>
                                      <p:to>
                                        <p:strVal val="visible"/>
                                      </p:to>
                                    </p:set>
                                    <p:animEffect transition="in" filter="blinds(horizontal)">
                                      <p:cBhvr>
                                        <p:cTn id="12" dur="500"/>
                                        <p:tgtEl>
                                          <p:spTgt spid="5202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20215"/>
                                        </p:tgtEl>
                                        <p:attrNameLst>
                                          <p:attrName>style.visibility</p:attrName>
                                        </p:attrNameLst>
                                      </p:cBhvr>
                                      <p:to>
                                        <p:strVal val="visible"/>
                                      </p:to>
                                    </p:set>
                                    <p:animEffect transition="in" filter="blinds(horizontal)">
                                      <p:cBhvr>
                                        <p:cTn id="17" dur="500"/>
                                        <p:tgtEl>
                                          <p:spTgt spid="5202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20255"/>
                                        </p:tgtEl>
                                        <p:attrNameLst>
                                          <p:attrName>style.visibility</p:attrName>
                                        </p:attrNameLst>
                                      </p:cBhvr>
                                      <p:to>
                                        <p:strVal val="visible"/>
                                      </p:to>
                                    </p:set>
                                    <p:animEffect transition="in" filter="blinds(horizontal)">
                                      <p:cBhvr>
                                        <p:cTn id="22" dur="500"/>
                                        <p:tgtEl>
                                          <p:spTgt spid="5202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20242"/>
                                        </p:tgtEl>
                                        <p:attrNameLst>
                                          <p:attrName>style.visibility</p:attrName>
                                        </p:attrNameLst>
                                      </p:cBhvr>
                                      <p:to>
                                        <p:strVal val="visible"/>
                                      </p:to>
                                    </p:set>
                                    <p:animEffect transition="in" filter="blinds(horizontal)">
                                      <p:cBhvr>
                                        <p:cTn id="27" dur="500"/>
                                        <p:tgtEl>
                                          <p:spTgt spid="5202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linds(horizontal)">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20251"/>
                                        </p:tgtEl>
                                        <p:attrNameLst>
                                          <p:attrName>style.visibility</p:attrName>
                                        </p:attrNameLst>
                                      </p:cBhvr>
                                      <p:to>
                                        <p:strVal val="visible"/>
                                      </p:to>
                                    </p:set>
                                    <p:animEffect transition="in" filter="blinds(horizontal)">
                                      <p:cBhvr>
                                        <p:cTn id="37" dur="500"/>
                                        <p:tgtEl>
                                          <p:spTgt spid="52025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par>
                                <p:cTn id="43" presetID="3" presetClass="entr" presetSubtype="1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blinds(horizontal)">
                                      <p:cBhvr>
                                        <p:cTn id="45" dur="5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20253"/>
                                        </p:tgtEl>
                                        <p:attrNameLst>
                                          <p:attrName>style.visibility</p:attrName>
                                        </p:attrNameLst>
                                      </p:cBhvr>
                                      <p:to>
                                        <p:strVal val="visible"/>
                                      </p:to>
                                    </p:set>
                                    <p:animEffect transition="in" filter="blinds(horizontal)">
                                      <p:cBhvr>
                                        <p:cTn id="50" dur="500"/>
                                        <p:tgtEl>
                                          <p:spTgt spid="520253"/>
                                        </p:tgtEl>
                                      </p:cBhvr>
                                    </p:animEffect>
                                  </p:childTnLst>
                                </p:cTn>
                              </p:par>
                              <p:par>
                                <p:cTn id="51" presetID="3" presetClass="entr" presetSubtype="10" fill="hold" nodeType="withEffect">
                                  <p:stCondLst>
                                    <p:cond delay="0"/>
                                  </p:stCondLst>
                                  <p:childTnLst>
                                    <p:set>
                                      <p:cBhvr>
                                        <p:cTn id="52" dur="1" fill="hold">
                                          <p:stCondLst>
                                            <p:cond delay="0"/>
                                          </p:stCondLst>
                                        </p:cTn>
                                        <p:tgtEl>
                                          <p:spTgt spid="520254"/>
                                        </p:tgtEl>
                                        <p:attrNameLst>
                                          <p:attrName>style.visibility</p:attrName>
                                        </p:attrNameLst>
                                      </p:cBhvr>
                                      <p:to>
                                        <p:strVal val="visible"/>
                                      </p:to>
                                    </p:set>
                                    <p:animEffect transition="in" filter="blinds(horizontal)">
                                      <p:cBhvr>
                                        <p:cTn id="53" dur="500"/>
                                        <p:tgtEl>
                                          <p:spTgt spid="52025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520240"/>
                                        </p:tgtEl>
                                        <p:attrNameLst>
                                          <p:attrName>style.visibility</p:attrName>
                                        </p:attrNameLst>
                                      </p:cBhvr>
                                      <p:to>
                                        <p:strVal val="visible"/>
                                      </p:to>
                                    </p:set>
                                    <p:animEffect transition="in" filter="blinds(horizontal)">
                                      <p:cBhvr>
                                        <p:cTn id="58" dur="500"/>
                                        <p:tgtEl>
                                          <p:spTgt spid="520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239" grpId="0"/>
      <p:bldP spid="520240" grpId="0"/>
      <p:bldP spid="520241" grpId="0"/>
      <p:bldP spid="5202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eaLnBrk="1" hangingPunct="1">
              <a:lnSpc>
                <a:spcPct val="120000"/>
              </a:lnSpc>
              <a:buFont typeface="Wingdings" panose="05000000000000000000" pitchFamily="2" charset="2"/>
              <a:buNone/>
              <a:defRPr/>
            </a:pPr>
            <a:r>
              <a:rPr lang="en-US" altLang="zh-CN" sz="3700" b="1" dirty="0">
                <a:solidFill>
                  <a:srgbClr val="011893"/>
                </a:solidFill>
                <a:latin typeface="Times New Roman" panose="02020603050405020304" pitchFamily="18" charset="0"/>
              </a:rPr>
              <a:t>§</a:t>
            </a:r>
            <a:r>
              <a:rPr lang="en-US" altLang="zh-CN" sz="3700" b="1" dirty="0" smtClean="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488459" name="Rectangle 11"/>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一、自底向上的语法分析</a:t>
            </a:r>
          </a:p>
        </p:txBody>
      </p:sp>
      <p:sp>
        <p:nvSpPr>
          <p:cNvPr id="19460" name="Text Box 12"/>
          <p:cNvSpPr txBox="1">
            <a:spLocks noChangeArrowheads="1"/>
          </p:cNvSpPr>
          <p:nvPr/>
        </p:nvSpPr>
        <p:spPr bwMode="auto">
          <a:xfrm>
            <a:off x="1816100" y="1390651"/>
            <a:ext cx="3970338"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000" b="1" dirty="0">
                <a:latin typeface="Times New Roman" panose="02020603050405020304" pitchFamily="18" charset="0"/>
              </a:rPr>
              <a:t>        之前，我们介绍的两种语法分析方法，都是</a:t>
            </a:r>
            <a:r>
              <a:rPr lang="zh-CN" altLang="en-US" sz="2000" b="1" dirty="0">
                <a:solidFill>
                  <a:srgbClr val="011893"/>
                </a:solidFill>
                <a:latin typeface="Times New Roman" panose="02020603050405020304" pitchFamily="18" charset="0"/>
              </a:rPr>
              <a:t>自顶向下的自动化推导方法</a:t>
            </a:r>
          </a:p>
        </p:txBody>
      </p:sp>
      <p:sp>
        <p:nvSpPr>
          <p:cNvPr id="488462" name="Text Box 14"/>
          <p:cNvSpPr txBox="1">
            <a:spLocks noChangeArrowheads="1"/>
          </p:cNvSpPr>
          <p:nvPr/>
        </p:nvSpPr>
        <p:spPr bwMode="auto">
          <a:xfrm>
            <a:off x="6316664" y="1573214"/>
            <a:ext cx="3843337" cy="77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20000"/>
              </a:lnSpc>
              <a:spcBef>
                <a:spcPct val="0"/>
              </a:spcBef>
              <a:buClrTx/>
              <a:buSzTx/>
              <a:buFont typeface="Arial" panose="020B0604020202020204" pitchFamily="34" charset="0"/>
              <a:buNone/>
            </a:pPr>
            <a:r>
              <a:rPr lang="en-US" altLang="zh-CN" sz="1900" b="1" dirty="0">
                <a:latin typeface="Times New Roman" panose="02020603050405020304" pitchFamily="18" charset="0"/>
                <a:ea typeface="华文楷体" panose="02010600040101010101" pitchFamily="2" charset="-122"/>
              </a:rPr>
              <a:t>1</a:t>
            </a:r>
            <a:r>
              <a:rPr lang="zh-CN" altLang="en-US" sz="1900" b="1" dirty="0">
                <a:latin typeface="Times New Roman" panose="02020603050405020304" pitchFamily="18" charset="0"/>
                <a:ea typeface="华文楷体" panose="02010600040101010101" pitchFamily="2" charset="-122"/>
              </a:rPr>
              <a:t>、文法不能含有回溯</a:t>
            </a:r>
          </a:p>
          <a:p>
            <a:pPr eaLnBrk="1" hangingPunct="1">
              <a:lnSpc>
                <a:spcPct val="120000"/>
              </a:lnSpc>
              <a:spcBef>
                <a:spcPct val="0"/>
              </a:spcBef>
              <a:buClrTx/>
              <a:buSzTx/>
              <a:buFont typeface="Arial" panose="020B0604020202020204" pitchFamily="34" charset="0"/>
              <a:buNone/>
            </a:pPr>
            <a:r>
              <a:rPr lang="en-US" altLang="zh-CN" sz="1900" b="1" dirty="0">
                <a:latin typeface="Times New Roman" panose="02020603050405020304" pitchFamily="18" charset="0"/>
                <a:ea typeface="华文楷体" panose="02010600040101010101" pitchFamily="2" charset="-122"/>
              </a:rPr>
              <a:t>2</a:t>
            </a:r>
            <a:r>
              <a:rPr lang="zh-CN" altLang="en-US" sz="1900" b="1" dirty="0">
                <a:latin typeface="Times New Roman" panose="02020603050405020304" pitchFamily="18" charset="0"/>
                <a:ea typeface="华文楷体" panose="02010600040101010101" pitchFamily="2" charset="-122"/>
              </a:rPr>
              <a:t>、文法不能含有左</a:t>
            </a:r>
            <a:r>
              <a:rPr lang="zh-CN" altLang="en-US" sz="1900" b="1" dirty="0" smtClean="0">
                <a:latin typeface="Times New Roman" panose="02020603050405020304" pitchFamily="18" charset="0"/>
                <a:ea typeface="华文楷体" panose="02010600040101010101" pitchFamily="2" charset="-122"/>
              </a:rPr>
              <a:t>递归</a:t>
            </a:r>
            <a:endParaRPr lang="zh-CN" altLang="en-US" sz="1900" b="1" dirty="0">
              <a:latin typeface="Times New Roman" panose="02020603050405020304" pitchFamily="18" charset="0"/>
              <a:ea typeface="华文楷体" panose="02010600040101010101" pitchFamily="2" charset="-122"/>
            </a:endParaRPr>
          </a:p>
        </p:txBody>
      </p:sp>
      <p:sp>
        <p:nvSpPr>
          <p:cNvPr id="488464" name="AutoShape 16"/>
          <p:cNvSpPr>
            <a:spLocks noChangeArrowheads="1"/>
          </p:cNvSpPr>
          <p:nvPr/>
        </p:nvSpPr>
        <p:spPr bwMode="auto">
          <a:xfrm>
            <a:off x="6169026" y="1503365"/>
            <a:ext cx="4086225" cy="1122362"/>
          </a:xfrm>
          <a:prstGeom prst="roundRect">
            <a:avLst>
              <a:gd name="adj" fmla="val 16667"/>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488465" name="Text Box 17"/>
          <p:cNvSpPr txBox="1">
            <a:spLocks noChangeArrowheads="1"/>
          </p:cNvSpPr>
          <p:nvPr/>
        </p:nvSpPr>
        <p:spPr bwMode="auto">
          <a:xfrm>
            <a:off x="2284414" y="2919414"/>
            <a:ext cx="3322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000" b="1" dirty="0">
                <a:solidFill>
                  <a:srgbClr val="011893"/>
                </a:solidFill>
                <a:latin typeface="Arial" panose="020B0604020202020204" pitchFamily="34" charset="0"/>
                <a:ea typeface="黑体" panose="02010609060101010101" pitchFamily="49" charset="-122"/>
              </a:rPr>
              <a:t>有没有更好的方法解决呢？</a:t>
            </a:r>
          </a:p>
        </p:txBody>
      </p:sp>
      <p:sp>
        <p:nvSpPr>
          <p:cNvPr id="488466" name="Oval 18"/>
          <p:cNvSpPr>
            <a:spLocks noChangeArrowheads="1"/>
          </p:cNvSpPr>
          <p:nvPr/>
        </p:nvSpPr>
        <p:spPr bwMode="auto">
          <a:xfrm>
            <a:off x="1995488" y="2768600"/>
            <a:ext cx="3719512"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488467" name="Rectangle 19"/>
          <p:cNvSpPr>
            <a:spLocks noChangeArrowheads="1"/>
          </p:cNvSpPr>
          <p:nvPr/>
        </p:nvSpPr>
        <p:spPr bwMode="auto">
          <a:xfrm>
            <a:off x="1666876" y="3978276"/>
            <a:ext cx="8778875"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35000"/>
              </a:lnSpc>
              <a:spcBef>
                <a:spcPct val="0"/>
              </a:spcBef>
              <a:buClrTx/>
              <a:buSzTx/>
              <a:buFont typeface="Arial" panose="020B0604020202020204" pitchFamily="34" charset="0"/>
              <a:buNone/>
            </a:pPr>
            <a:r>
              <a:rPr lang="zh-CN" altLang="en-US" sz="2000" b="1" dirty="0">
                <a:latin typeface="Arial" panose="020B0604020202020204" pitchFamily="34" charset="0"/>
              </a:rPr>
              <a:t>       自底向上语法分析，是从输入符号串出发，试图把它归约成识别符号。从图形上看，自底向上分析过程是以输入符号串作为末端结点符号串，向着根结点方向往上构造语法树，使识别符号正是该语法树的根结点。</a:t>
            </a:r>
          </a:p>
          <a:p>
            <a:pPr algn="just" eaLnBrk="1" hangingPunct="1">
              <a:lnSpc>
                <a:spcPct val="135000"/>
              </a:lnSpc>
              <a:spcBef>
                <a:spcPct val="0"/>
              </a:spcBef>
              <a:buClrTx/>
              <a:buSzTx/>
              <a:buFont typeface="Arial" panose="020B0604020202020204" pitchFamily="34" charset="0"/>
              <a:buNone/>
            </a:pPr>
            <a:r>
              <a:rPr lang="zh-CN" altLang="en-US" sz="2000" b="1" dirty="0">
                <a:latin typeface="Arial" panose="020B0604020202020204" pitchFamily="34" charset="0"/>
              </a:rPr>
              <a:t>       自底向上分析是一个不断进行直接归约的过程。</a:t>
            </a:r>
            <a:r>
              <a:rPr lang="zh-CN" altLang="en-US" sz="2000" b="1" dirty="0">
                <a:solidFill>
                  <a:srgbClr val="011893"/>
                </a:solidFill>
                <a:latin typeface="Arial" panose="020B0604020202020204" pitchFamily="34" charset="0"/>
              </a:rPr>
              <a:t>任何自底向上分析方法的关键是要找出这种句柄。</a:t>
            </a:r>
          </a:p>
        </p:txBody>
      </p:sp>
      <p:sp>
        <p:nvSpPr>
          <p:cNvPr id="488468" name="AutoShape 20"/>
          <p:cNvSpPr>
            <a:spLocks noChangeArrowheads="1"/>
          </p:cNvSpPr>
          <p:nvPr/>
        </p:nvSpPr>
        <p:spPr bwMode="auto">
          <a:xfrm>
            <a:off x="3521075" y="3535364"/>
            <a:ext cx="700088" cy="504825"/>
          </a:xfrm>
          <a:prstGeom prst="downArrow">
            <a:avLst>
              <a:gd name="adj1" fmla="val 50000"/>
              <a:gd name="adj2" fmla="val 25000"/>
            </a:avLst>
          </a:prstGeom>
          <a:solidFill>
            <a:srgbClr val="011893"/>
          </a:solidFill>
          <a:ln>
            <a:noFill/>
          </a:ln>
          <a:effectLst/>
        </p:spPr>
        <p:txBody>
          <a:bodyPr vert="eaVert"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spTree>
    <p:extLst>
      <p:ext uri="{BB962C8B-B14F-4D97-AF65-F5344CB8AC3E}">
        <p14:creationId xmlns:p14="http://schemas.microsoft.com/office/powerpoint/2010/main" val="820327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8462"/>
                                        </p:tgtEl>
                                        <p:attrNameLst>
                                          <p:attrName>style.visibility</p:attrName>
                                        </p:attrNameLst>
                                      </p:cBhvr>
                                      <p:to>
                                        <p:strVal val="visible"/>
                                      </p:to>
                                    </p:set>
                                    <p:animEffect transition="in" filter="blinds(horizontal)">
                                      <p:cBhvr>
                                        <p:cTn id="7" dur="500"/>
                                        <p:tgtEl>
                                          <p:spTgt spid="488462"/>
                                        </p:tgtEl>
                                      </p:cBhvr>
                                    </p:animEffect>
                                  </p:childTnLst>
                                </p:cTn>
                              </p:par>
                              <p:par>
                                <p:cTn id="8" presetID="3" presetClass="entr" presetSubtype="10" fill="hold" nodeType="withEffect">
                                  <p:stCondLst>
                                    <p:cond delay="0"/>
                                  </p:stCondLst>
                                  <p:childTnLst>
                                    <p:set>
                                      <p:cBhvr>
                                        <p:cTn id="9" dur="1" fill="hold">
                                          <p:stCondLst>
                                            <p:cond delay="0"/>
                                          </p:stCondLst>
                                        </p:cTn>
                                        <p:tgtEl>
                                          <p:spTgt spid="488464"/>
                                        </p:tgtEl>
                                        <p:attrNameLst>
                                          <p:attrName>style.visibility</p:attrName>
                                        </p:attrNameLst>
                                      </p:cBhvr>
                                      <p:to>
                                        <p:strVal val="visible"/>
                                      </p:to>
                                    </p:set>
                                    <p:animEffect transition="in" filter="blinds(horizontal)">
                                      <p:cBhvr>
                                        <p:cTn id="10" dur="500"/>
                                        <p:tgtEl>
                                          <p:spTgt spid="48846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88465"/>
                                        </p:tgtEl>
                                        <p:attrNameLst>
                                          <p:attrName>style.visibility</p:attrName>
                                        </p:attrNameLst>
                                      </p:cBhvr>
                                      <p:to>
                                        <p:strVal val="visible"/>
                                      </p:to>
                                    </p:set>
                                    <p:animEffect transition="in" filter="blinds(horizontal)">
                                      <p:cBhvr>
                                        <p:cTn id="15" dur="500"/>
                                        <p:tgtEl>
                                          <p:spTgt spid="488465"/>
                                        </p:tgtEl>
                                      </p:cBhvr>
                                    </p:animEffect>
                                  </p:childTnLst>
                                </p:cTn>
                              </p:par>
                              <p:par>
                                <p:cTn id="16" presetID="3" presetClass="entr" presetSubtype="10" fill="hold" nodeType="withEffect">
                                  <p:stCondLst>
                                    <p:cond delay="0"/>
                                  </p:stCondLst>
                                  <p:childTnLst>
                                    <p:set>
                                      <p:cBhvr>
                                        <p:cTn id="17" dur="1" fill="hold">
                                          <p:stCondLst>
                                            <p:cond delay="0"/>
                                          </p:stCondLst>
                                        </p:cTn>
                                        <p:tgtEl>
                                          <p:spTgt spid="488466"/>
                                        </p:tgtEl>
                                        <p:attrNameLst>
                                          <p:attrName>style.visibility</p:attrName>
                                        </p:attrNameLst>
                                      </p:cBhvr>
                                      <p:to>
                                        <p:strVal val="visible"/>
                                      </p:to>
                                    </p:set>
                                    <p:animEffect transition="in" filter="blinds(horizontal)">
                                      <p:cBhvr>
                                        <p:cTn id="18" dur="500"/>
                                        <p:tgtEl>
                                          <p:spTgt spid="48846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88468"/>
                                        </p:tgtEl>
                                        <p:attrNameLst>
                                          <p:attrName>style.visibility</p:attrName>
                                        </p:attrNameLst>
                                      </p:cBhvr>
                                      <p:to>
                                        <p:strVal val="visible"/>
                                      </p:to>
                                    </p:set>
                                    <p:animEffect transition="in" filter="blinds(horizontal)">
                                      <p:cBhvr>
                                        <p:cTn id="23" dur="500"/>
                                        <p:tgtEl>
                                          <p:spTgt spid="48846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88467"/>
                                        </p:tgtEl>
                                        <p:attrNameLst>
                                          <p:attrName>style.visibility</p:attrName>
                                        </p:attrNameLst>
                                      </p:cBhvr>
                                      <p:to>
                                        <p:strVal val="visible"/>
                                      </p:to>
                                    </p:set>
                                    <p:animEffect transition="in" filter="blinds(horizontal)">
                                      <p:cBhvr>
                                        <p:cTn id="26" dur="500"/>
                                        <p:tgtEl>
                                          <p:spTgt spid="488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62" grpId="0"/>
      <p:bldP spid="488465" grpId="0"/>
      <p:bldP spid="48846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21219"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1220" name="Rectangle 4"/>
          <p:cNvSpPr>
            <a:spLocks noChangeArrowheads="1"/>
          </p:cNvSpPr>
          <p:nvPr/>
        </p:nvSpPr>
        <p:spPr bwMode="auto">
          <a:xfrm>
            <a:off x="1849438" y="1236345"/>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2</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、性质</a:t>
            </a:r>
            <a:endParaRPr lang="zh-CN" altLang="en-US" sz="2200" b="1" dirty="0">
              <a:solidFill>
                <a:srgbClr val="011893"/>
              </a:solidFill>
              <a:effectLst>
                <a:outerShdw blurRad="38100" dist="38100" dir="2700000" algn="tl">
                  <a:srgbClr val="000000"/>
                </a:outerShdw>
              </a:effectLst>
              <a:latin typeface="Times New Roman" panose="02020603050405020304" pitchFamily="18" charset="0"/>
            </a:endParaRPr>
          </a:p>
        </p:txBody>
      </p:sp>
      <p:grpSp>
        <p:nvGrpSpPr>
          <p:cNvPr id="15365" name="Group 5"/>
          <p:cNvGrpSpPr>
            <a:grpSpLocks/>
          </p:cNvGrpSpPr>
          <p:nvPr/>
        </p:nvGrpSpPr>
        <p:grpSpPr bwMode="auto">
          <a:xfrm>
            <a:off x="8101013" y="-46038"/>
            <a:ext cx="2501900" cy="5111751"/>
            <a:chOff x="4130" y="689"/>
            <a:chExt cx="1576" cy="3220"/>
          </a:xfrm>
        </p:grpSpPr>
        <p:sp>
          <p:nvSpPr>
            <p:cNvPr id="521222" name="Text Box 6"/>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1223" name="Text Box 7"/>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1224" name="Text Box 8"/>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21225" name="Text Box 9"/>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15385" name="Line 10"/>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86" name="Line 11"/>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87" name="Line 12"/>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1229" name="Text Box 13"/>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21230" name="Text Box 14"/>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15390" name="Line 15"/>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91" name="Line 16"/>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92" name="Line 17"/>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1234" name="Text Box 18"/>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15394" name="Line 19"/>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1236" name="Text Box 20"/>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21237" name="Text Box 21"/>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15397" name="Line 22"/>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1239" name="Text Box 23"/>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5399" name="Line 24"/>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1241" name="Text Box 25"/>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21242" name="Text Box 26"/>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5402" name="Line 27"/>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403" name="Line 28"/>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366" name="Rectangle 29"/>
          <p:cNvSpPr>
            <a:spLocks noChangeArrowheads="1"/>
          </p:cNvSpPr>
          <p:nvPr/>
        </p:nvSpPr>
        <p:spPr bwMode="auto">
          <a:xfrm>
            <a:off x="1931989" y="1881188"/>
            <a:ext cx="5534025"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FFFF00"/>
                </a:solidFill>
                <a:latin typeface="Times New Roman" panose="02020603050405020304" pitchFamily="18" charset="0"/>
              </a:rPr>
              <a:t>              </a:t>
            </a:r>
            <a:r>
              <a:rPr lang="en-US" altLang="zh-CN" sz="2400" b="1" dirty="0">
                <a:solidFill>
                  <a:srgbClr val="011893"/>
                </a:solidFill>
                <a:latin typeface="Times New Roman" panose="02020603050405020304" pitchFamily="18" charset="0"/>
              </a:rPr>
              <a:t>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1246" name="Rectangle 30"/>
          <p:cNvSpPr>
            <a:spLocks noChangeArrowheads="1"/>
          </p:cNvSpPr>
          <p:nvPr/>
        </p:nvSpPr>
        <p:spPr bwMode="auto">
          <a:xfrm>
            <a:off x="1974850" y="4978400"/>
            <a:ext cx="42291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rPr>
              <a:t>通俗地讲，句柄就是从左到右扫描该句型，夹在最靠左的一对最小范围的“大于号”和“小于号”间的子串</a:t>
            </a:r>
            <a:endParaRPr lang="zh-CN" altLang="en-US" sz="2000" dirty="0">
              <a:solidFill>
                <a:srgbClr val="011893"/>
              </a:solidFill>
            </a:endParaRPr>
          </a:p>
        </p:txBody>
      </p:sp>
      <p:sp>
        <p:nvSpPr>
          <p:cNvPr id="15368" name="Rectangle 31"/>
          <p:cNvSpPr>
            <a:spLocks noChangeArrowheads="1"/>
          </p:cNvSpPr>
          <p:nvPr/>
        </p:nvSpPr>
        <p:spPr bwMode="auto">
          <a:xfrm>
            <a:off x="1887539" y="3511551"/>
            <a:ext cx="6523037"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000" b="1">
                <a:latin typeface="Times New Roman" panose="02020603050405020304" pitchFamily="18" charset="0"/>
                <a:ea typeface="楷体" panose="02010609060101010101" pitchFamily="49" charset="-122"/>
              </a:rPr>
              <a:t>为了保证即便句柄是从第一个符号开始或到最后一个符号结束时，上述结论也正确，约定每个句型被括在两个符号＃之间，并且对文法的任意符号</a:t>
            </a:r>
            <a:r>
              <a:rPr lang="en-US" altLang="zh-CN" sz="2000" b="1">
                <a:latin typeface="Times New Roman" panose="02020603050405020304" pitchFamily="18" charset="0"/>
                <a:ea typeface="楷体" panose="02010609060101010101" pitchFamily="49" charset="-122"/>
              </a:rPr>
              <a:t>S</a:t>
            </a:r>
            <a:r>
              <a:rPr lang="zh-CN" altLang="en-US" sz="2000" b="1">
                <a:latin typeface="Times New Roman" panose="02020603050405020304" pitchFamily="18" charset="0"/>
                <a:ea typeface="楷体" panose="02010609060101010101" pitchFamily="49" charset="-122"/>
              </a:rPr>
              <a:t>均有＃</a:t>
            </a:r>
            <a:r>
              <a:rPr lang="en-US" altLang="zh-CN" sz="2000" b="1">
                <a:latin typeface="Times New Roman" panose="02020603050405020304" pitchFamily="18" charset="0"/>
                <a:ea typeface="楷体" panose="02010609060101010101" pitchFamily="49" charset="-122"/>
              </a:rPr>
              <a:t>&lt;·S</a:t>
            </a:r>
            <a:r>
              <a:rPr lang="zh-CN" altLang="en-US" sz="2000" b="1">
                <a:latin typeface="Times New Roman" panose="02020603050405020304" pitchFamily="18" charset="0"/>
                <a:ea typeface="楷体" panose="02010609060101010101" pitchFamily="49" charset="-122"/>
              </a:rPr>
              <a:t>和</a:t>
            </a:r>
            <a:r>
              <a:rPr lang="en-US" altLang="zh-CN" sz="2000" b="1">
                <a:latin typeface="Times New Roman" panose="02020603050405020304" pitchFamily="18" charset="0"/>
                <a:ea typeface="楷体" panose="02010609060101010101" pitchFamily="49" charset="-122"/>
              </a:rPr>
              <a:t>S·&gt;</a:t>
            </a:r>
            <a:r>
              <a:rPr lang="zh-CN" altLang="en-US" sz="2000" b="1">
                <a:latin typeface="Times New Roman" panose="02020603050405020304" pitchFamily="18" charset="0"/>
                <a:ea typeface="楷体" panose="02010609060101010101" pitchFamily="49" charset="-122"/>
              </a:rPr>
              <a:t>＃</a:t>
            </a:r>
          </a:p>
        </p:txBody>
      </p:sp>
      <p:sp>
        <p:nvSpPr>
          <p:cNvPr id="15369" name="Text Box 32"/>
          <p:cNvSpPr txBox="1">
            <a:spLocks noChangeArrowheads="1"/>
          </p:cNvSpPr>
          <p:nvPr/>
        </p:nvSpPr>
        <p:spPr bwMode="auto">
          <a:xfrm>
            <a:off x="6502400" y="5562600"/>
            <a:ext cx="4699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solidFill>
                  <a:srgbClr val="011893"/>
                </a:solidFill>
                <a:latin typeface="Times New Roman" panose="02020603050405020304" pitchFamily="18" charset="0"/>
              </a:rPr>
              <a:t>#    U    +    F    *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     #</a:t>
            </a:r>
          </a:p>
        </p:txBody>
      </p:sp>
      <p:grpSp>
        <p:nvGrpSpPr>
          <p:cNvPr id="15372" name="Group 35"/>
          <p:cNvGrpSpPr>
            <a:grpSpLocks/>
          </p:cNvGrpSpPr>
          <p:nvPr/>
        </p:nvGrpSpPr>
        <p:grpSpPr bwMode="auto">
          <a:xfrm>
            <a:off x="7567613" y="5770563"/>
            <a:ext cx="234950" cy="150812"/>
            <a:chOff x="4190" y="3169"/>
            <a:chExt cx="178" cy="114"/>
          </a:xfrm>
        </p:grpSpPr>
        <p:sp>
          <p:nvSpPr>
            <p:cNvPr id="15378" name="Line 36"/>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9" name="Line 37"/>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0" name="Oval 38"/>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521256" name="Line 40"/>
          <p:cNvSpPr>
            <a:spLocks noChangeShapeType="1"/>
          </p:cNvSpPr>
          <p:nvPr/>
        </p:nvSpPr>
        <p:spPr bwMode="auto">
          <a:xfrm>
            <a:off x="8161338" y="6116638"/>
            <a:ext cx="914400"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1257" name="Line 41"/>
          <p:cNvSpPr>
            <a:spLocks noChangeShapeType="1"/>
          </p:cNvSpPr>
          <p:nvPr/>
        </p:nvSpPr>
        <p:spPr bwMode="auto">
          <a:xfrm>
            <a:off x="8161338" y="6116638"/>
            <a:ext cx="914400" cy="0"/>
          </a:xfrm>
          <a:prstGeom prst="line">
            <a:avLst/>
          </a:prstGeom>
          <a:noFill/>
          <a:ln w="25400">
            <a:solidFill>
              <a:srgbClr val="0118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15376" name="Rectangle 43"/>
          <p:cNvSpPr>
            <a:spLocks noChangeArrowheads="1"/>
          </p:cNvSpPr>
          <p:nvPr/>
        </p:nvSpPr>
        <p:spPr bwMode="auto">
          <a:xfrm>
            <a:off x="8877300" y="4229100"/>
            <a:ext cx="520700" cy="8763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15377" name="Oval 42"/>
          <p:cNvSpPr>
            <a:spLocks noChangeArrowheads="1"/>
          </p:cNvSpPr>
          <p:nvPr/>
        </p:nvSpPr>
        <p:spPr bwMode="auto">
          <a:xfrm>
            <a:off x="8864600" y="3695700"/>
            <a:ext cx="508000" cy="635000"/>
          </a:xfrm>
          <a:prstGeom prst="ellipse">
            <a:avLst/>
          </a:prstGeom>
          <a:noFill/>
          <a:ln w="25400">
            <a:solidFill>
              <a:srgbClr val="C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44" name="Group 31"/>
          <p:cNvGrpSpPr>
            <a:grpSpLocks/>
          </p:cNvGrpSpPr>
          <p:nvPr/>
        </p:nvGrpSpPr>
        <p:grpSpPr bwMode="auto">
          <a:xfrm>
            <a:off x="6924311" y="5761831"/>
            <a:ext cx="180975" cy="180975"/>
            <a:chOff x="2313" y="3181"/>
            <a:chExt cx="113" cy="136"/>
          </a:xfrm>
        </p:grpSpPr>
        <p:sp>
          <p:nvSpPr>
            <p:cNvPr id="45"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6"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7"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48" name="Group 246"/>
          <p:cNvGrpSpPr>
            <a:grpSpLocks/>
          </p:cNvGrpSpPr>
          <p:nvPr/>
        </p:nvGrpSpPr>
        <p:grpSpPr bwMode="auto">
          <a:xfrm flipH="1">
            <a:off x="8797824" y="5711914"/>
            <a:ext cx="255713" cy="236405"/>
            <a:chOff x="2313" y="3181"/>
            <a:chExt cx="113" cy="136"/>
          </a:xfrm>
        </p:grpSpPr>
        <p:sp>
          <p:nvSpPr>
            <p:cNvPr id="49" name="Line 247"/>
            <p:cNvSpPr>
              <a:spLocks noChangeShapeType="1"/>
            </p:cNvSpPr>
            <p:nvPr/>
          </p:nvSpPr>
          <p:spPr bwMode="auto">
            <a:xfrm flipH="1">
              <a:off x="2313" y="3181"/>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0" name="Line 248"/>
            <p:cNvSpPr>
              <a:spLocks noChangeShapeType="1"/>
            </p:cNvSpPr>
            <p:nvPr/>
          </p:nvSpPr>
          <p:spPr bwMode="auto">
            <a:xfrm>
              <a:off x="2313" y="3249"/>
              <a:ext cx="113" cy="6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1" name="Oval 249"/>
            <p:cNvSpPr>
              <a:spLocks noChangeArrowheads="1"/>
            </p:cNvSpPr>
            <p:nvPr/>
          </p:nvSpPr>
          <p:spPr bwMode="auto">
            <a:xfrm>
              <a:off x="2381" y="3226"/>
              <a:ext cx="23" cy="22"/>
            </a:xfrm>
            <a:prstGeom prst="ellipse">
              <a:avLst/>
            </a:prstGeom>
            <a:solidFill>
              <a:schemeClr val="tx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grpSp>
        <p:nvGrpSpPr>
          <p:cNvPr id="52" name="Group 31"/>
          <p:cNvGrpSpPr>
            <a:grpSpLocks/>
          </p:cNvGrpSpPr>
          <p:nvPr/>
        </p:nvGrpSpPr>
        <p:grpSpPr bwMode="auto">
          <a:xfrm>
            <a:off x="8236165" y="5761832"/>
            <a:ext cx="180975" cy="180975"/>
            <a:chOff x="2313" y="3181"/>
            <a:chExt cx="113" cy="136"/>
          </a:xfrm>
        </p:grpSpPr>
        <p:sp>
          <p:nvSpPr>
            <p:cNvPr id="53"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4"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5"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Tree>
    <p:extLst>
      <p:ext uri="{BB962C8B-B14F-4D97-AF65-F5344CB8AC3E}">
        <p14:creationId xmlns:p14="http://schemas.microsoft.com/office/powerpoint/2010/main" val="2569109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1256"/>
                                        </p:tgtEl>
                                        <p:attrNameLst>
                                          <p:attrName>style.visibility</p:attrName>
                                        </p:attrNameLst>
                                      </p:cBhvr>
                                      <p:to>
                                        <p:strVal val="visible"/>
                                      </p:to>
                                    </p:set>
                                    <p:animEffect transition="in" filter="blinds(horizontal)">
                                      <p:cBhvr>
                                        <p:cTn id="7" dur="500"/>
                                        <p:tgtEl>
                                          <p:spTgt spid="5212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linds(horizontal)">
                                      <p:cBhvr>
                                        <p:cTn id="12" dur="500"/>
                                        <p:tgtEl>
                                          <p:spTgt spid="52"/>
                                        </p:tgtEl>
                                      </p:cBhvr>
                                    </p:animEffect>
                                  </p:childTnLst>
                                </p:cTn>
                              </p:par>
                              <p:par>
                                <p:cTn id="13" presetID="3" presetClass="entr" presetSubtype="10" fill="hold" nodeType="withEffect">
                                  <p:stCondLst>
                                    <p:cond delay="0"/>
                                  </p:stCondLst>
                                  <p:childTnLst>
                                    <p:set>
                                      <p:cBhvr>
                                        <p:cTn id="14" dur="1" fill="hold">
                                          <p:stCondLst>
                                            <p:cond delay="0"/>
                                          </p:stCondLst>
                                        </p:cTn>
                                        <p:tgtEl>
                                          <p:spTgt spid="521257"/>
                                        </p:tgtEl>
                                        <p:attrNameLst>
                                          <p:attrName>style.visibility</p:attrName>
                                        </p:attrNameLst>
                                      </p:cBhvr>
                                      <p:to>
                                        <p:strVal val="visible"/>
                                      </p:to>
                                    </p:set>
                                    <p:animEffect transition="in" filter="blinds(horizontal)">
                                      <p:cBhvr>
                                        <p:cTn id="15" dur="500"/>
                                        <p:tgtEl>
                                          <p:spTgt spid="521257"/>
                                        </p:tgtEl>
                                      </p:cBhvr>
                                    </p:animEffect>
                                  </p:childTnLst>
                                </p:cTn>
                              </p:par>
                              <p:par>
                                <p:cTn id="16" presetID="3" presetClass="entr" presetSubtype="1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blinds(horizontal)">
                                      <p:cBhvr>
                                        <p:cTn id="1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22243"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2244"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latin typeface="Times New Roman" panose="02020603050405020304" pitchFamily="18" charset="0"/>
              </a:rPr>
              <a:t>2</a:t>
            </a:r>
            <a:r>
              <a:rPr lang="zh-CN" altLang="en-US" sz="2600" b="1" dirty="0">
                <a:solidFill>
                  <a:srgbClr val="011893"/>
                </a:solidFill>
                <a:latin typeface="Times New Roman" panose="02020603050405020304" pitchFamily="18" charset="0"/>
              </a:rPr>
              <a:t>、性质</a:t>
            </a:r>
            <a:endParaRPr lang="zh-CN" altLang="en-US" sz="2200" b="1" dirty="0">
              <a:solidFill>
                <a:srgbClr val="011893"/>
              </a:solidFill>
              <a:latin typeface="Times New Roman" panose="02020603050405020304" pitchFamily="18" charset="0"/>
            </a:endParaRPr>
          </a:p>
        </p:txBody>
      </p:sp>
      <p:grpSp>
        <p:nvGrpSpPr>
          <p:cNvPr id="16389" name="Group 5"/>
          <p:cNvGrpSpPr>
            <a:grpSpLocks/>
          </p:cNvGrpSpPr>
          <p:nvPr/>
        </p:nvGrpSpPr>
        <p:grpSpPr bwMode="auto">
          <a:xfrm>
            <a:off x="8101013" y="-46038"/>
            <a:ext cx="2501900" cy="5111751"/>
            <a:chOff x="4130" y="689"/>
            <a:chExt cx="1576" cy="3220"/>
          </a:xfrm>
        </p:grpSpPr>
        <p:sp>
          <p:nvSpPr>
            <p:cNvPr id="522246" name="Text Box 6"/>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2247" name="Text Box 7"/>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2248" name="Text Box 8"/>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22249" name="Text Box 9"/>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16414" name="Line 10"/>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415" name="Line 11"/>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416" name="Line 12"/>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253" name="Text Box 13"/>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22254" name="Text Box 14"/>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16419" name="Line 15"/>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420" name="Line 16"/>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421" name="Line 17"/>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258" name="Text Box 18"/>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16423" name="Line 19"/>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260" name="Text Box 20"/>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22261" name="Text Box 21"/>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16426" name="Line 22"/>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263" name="Text Box 23"/>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6428" name="Line 24"/>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2265" name="Text Box 25"/>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22266" name="Text Box 26"/>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6431" name="Line 27"/>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432" name="Line 28"/>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6390" name="Rectangle 29"/>
          <p:cNvSpPr>
            <a:spLocks noChangeArrowheads="1"/>
          </p:cNvSpPr>
          <p:nvPr/>
        </p:nvSpPr>
        <p:spPr bwMode="auto">
          <a:xfrm>
            <a:off x="1931989" y="1881188"/>
            <a:ext cx="5534025"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2270" name="Rectangle 30"/>
          <p:cNvSpPr>
            <a:spLocks noChangeArrowheads="1"/>
          </p:cNvSpPr>
          <p:nvPr/>
        </p:nvSpPr>
        <p:spPr bwMode="auto">
          <a:xfrm>
            <a:off x="1974850" y="4978400"/>
            <a:ext cx="42291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effectLst>
                  <a:outerShdw blurRad="38100" dist="38100" dir="2700000" algn="tl">
                    <a:srgbClr val="000000"/>
                  </a:outerShdw>
                </a:effectLst>
              </a:rPr>
              <a:t>通俗地讲，句柄就是从左到右扫描该句型，夹在最靠左的一对最小范围的“大于号”和“小于号”间的子串</a:t>
            </a:r>
            <a:endParaRPr lang="zh-CN" altLang="en-US" sz="2000" dirty="0">
              <a:solidFill>
                <a:srgbClr val="011893"/>
              </a:solidFill>
            </a:endParaRPr>
          </a:p>
        </p:txBody>
      </p:sp>
      <p:sp>
        <p:nvSpPr>
          <p:cNvPr id="16392" name="Rectangle 31"/>
          <p:cNvSpPr>
            <a:spLocks noChangeArrowheads="1"/>
          </p:cNvSpPr>
          <p:nvPr/>
        </p:nvSpPr>
        <p:spPr bwMode="auto">
          <a:xfrm>
            <a:off x="1887539" y="3511551"/>
            <a:ext cx="6523037"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000" b="1">
                <a:latin typeface="Times New Roman" panose="02020603050405020304" pitchFamily="18" charset="0"/>
                <a:ea typeface="楷体" panose="02010609060101010101" pitchFamily="49" charset="-122"/>
              </a:rPr>
              <a:t>为了保证即便句柄是从第一个符号开始或到最后一个符号结束时，上述结论也正确，约定每个句型被括在两个符号＃之间，并且对文法的任意符号</a:t>
            </a:r>
            <a:r>
              <a:rPr lang="en-US" altLang="zh-CN" sz="2000" b="1">
                <a:latin typeface="Times New Roman" panose="02020603050405020304" pitchFamily="18" charset="0"/>
                <a:ea typeface="楷体" panose="02010609060101010101" pitchFamily="49" charset="-122"/>
              </a:rPr>
              <a:t>S</a:t>
            </a:r>
            <a:r>
              <a:rPr lang="zh-CN" altLang="en-US" sz="2000" b="1">
                <a:latin typeface="Times New Roman" panose="02020603050405020304" pitchFamily="18" charset="0"/>
                <a:ea typeface="楷体" panose="02010609060101010101" pitchFamily="49" charset="-122"/>
              </a:rPr>
              <a:t>均有＃</a:t>
            </a:r>
            <a:r>
              <a:rPr lang="en-US" altLang="zh-CN" sz="2000" b="1">
                <a:latin typeface="Times New Roman" panose="02020603050405020304" pitchFamily="18" charset="0"/>
                <a:ea typeface="楷体" panose="02010609060101010101" pitchFamily="49" charset="-122"/>
              </a:rPr>
              <a:t>&lt;·S</a:t>
            </a:r>
            <a:r>
              <a:rPr lang="zh-CN" altLang="en-US" sz="2000" b="1">
                <a:latin typeface="Times New Roman" panose="02020603050405020304" pitchFamily="18" charset="0"/>
                <a:ea typeface="楷体" panose="02010609060101010101" pitchFamily="49" charset="-122"/>
              </a:rPr>
              <a:t>和</a:t>
            </a:r>
            <a:r>
              <a:rPr lang="en-US" altLang="zh-CN" sz="2000" b="1">
                <a:latin typeface="Times New Roman" panose="02020603050405020304" pitchFamily="18" charset="0"/>
                <a:ea typeface="楷体" panose="02010609060101010101" pitchFamily="49" charset="-122"/>
              </a:rPr>
              <a:t>S·&gt;</a:t>
            </a:r>
            <a:r>
              <a:rPr lang="zh-CN" altLang="en-US" sz="2000" b="1">
                <a:latin typeface="Times New Roman" panose="02020603050405020304" pitchFamily="18" charset="0"/>
                <a:ea typeface="楷体" panose="02010609060101010101" pitchFamily="49" charset="-122"/>
              </a:rPr>
              <a:t>＃</a:t>
            </a:r>
          </a:p>
        </p:txBody>
      </p:sp>
      <p:sp>
        <p:nvSpPr>
          <p:cNvPr id="16393" name="Text Box 32"/>
          <p:cNvSpPr txBox="1">
            <a:spLocks noChangeArrowheads="1"/>
          </p:cNvSpPr>
          <p:nvPr/>
        </p:nvSpPr>
        <p:spPr bwMode="auto">
          <a:xfrm>
            <a:off x="6502400" y="5562600"/>
            <a:ext cx="4699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solidFill>
                  <a:srgbClr val="011893"/>
                </a:solidFill>
                <a:latin typeface="Times New Roman" panose="02020603050405020304" pitchFamily="18" charset="0"/>
              </a:rPr>
              <a:t>#    U    +    V    *    </a:t>
            </a:r>
            <a:r>
              <a:rPr lang="en-US" altLang="zh-CN" b="1" dirty="0" err="1">
                <a:solidFill>
                  <a:srgbClr val="011893"/>
                </a:solidFill>
                <a:latin typeface="Times New Roman" panose="02020603050405020304" pitchFamily="18" charset="0"/>
              </a:rPr>
              <a:t>i</a:t>
            </a:r>
            <a:r>
              <a:rPr lang="en-US" altLang="zh-CN" b="1" dirty="0">
                <a:solidFill>
                  <a:srgbClr val="011893"/>
                </a:solidFill>
                <a:latin typeface="Times New Roman" panose="02020603050405020304" pitchFamily="18" charset="0"/>
              </a:rPr>
              <a:t>     #</a:t>
            </a:r>
          </a:p>
        </p:txBody>
      </p:sp>
      <p:sp>
        <p:nvSpPr>
          <p:cNvPr id="16394" name="Text Box 33"/>
          <p:cNvSpPr txBox="1">
            <a:spLocks noChangeArrowheads="1"/>
          </p:cNvSpPr>
          <p:nvPr/>
        </p:nvSpPr>
        <p:spPr bwMode="auto">
          <a:xfrm>
            <a:off x="8058150" y="5573714"/>
            <a:ext cx="63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4000" b="1" baseline="20000">
                <a:latin typeface="Times New Roman" panose="02020603050405020304" pitchFamily="18" charset="0"/>
              </a:rPr>
              <a:t>.</a:t>
            </a:r>
            <a:r>
              <a:rPr lang="en-US" altLang="zh-CN" b="1">
                <a:latin typeface="Times New Roman" panose="02020603050405020304" pitchFamily="18" charset="0"/>
              </a:rPr>
              <a:t>&lt; </a:t>
            </a:r>
          </a:p>
        </p:txBody>
      </p:sp>
      <p:grpSp>
        <p:nvGrpSpPr>
          <p:cNvPr id="16396" name="Group 35"/>
          <p:cNvGrpSpPr>
            <a:grpSpLocks/>
          </p:cNvGrpSpPr>
          <p:nvPr/>
        </p:nvGrpSpPr>
        <p:grpSpPr bwMode="auto">
          <a:xfrm>
            <a:off x="7567613" y="5770563"/>
            <a:ext cx="234950" cy="150812"/>
            <a:chOff x="4190" y="3169"/>
            <a:chExt cx="178" cy="114"/>
          </a:xfrm>
        </p:grpSpPr>
        <p:sp>
          <p:nvSpPr>
            <p:cNvPr id="16407" name="Line 36"/>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8" name="Line 37"/>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9" name="Oval 38"/>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522280" name="Line 40"/>
          <p:cNvSpPr>
            <a:spLocks noChangeShapeType="1"/>
          </p:cNvSpPr>
          <p:nvPr/>
        </p:nvSpPr>
        <p:spPr bwMode="auto">
          <a:xfrm>
            <a:off x="9418638" y="6116638"/>
            <a:ext cx="914400"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281" name="Line 41"/>
          <p:cNvSpPr>
            <a:spLocks noChangeShapeType="1"/>
          </p:cNvSpPr>
          <p:nvPr/>
        </p:nvSpPr>
        <p:spPr bwMode="auto">
          <a:xfrm>
            <a:off x="9383714" y="6116638"/>
            <a:ext cx="914400" cy="0"/>
          </a:xfrm>
          <a:prstGeom prst="line">
            <a:avLst/>
          </a:prstGeom>
          <a:noFill/>
          <a:ln w="254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16399" name="Rectangle 42"/>
          <p:cNvSpPr>
            <a:spLocks noChangeArrowheads="1"/>
          </p:cNvSpPr>
          <p:nvPr/>
        </p:nvSpPr>
        <p:spPr bwMode="auto">
          <a:xfrm>
            <a:off x="8877300" y="3429000"/>
            <a:ext cx="520700" cy="16764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16400" name="Oval 43"/>
          <p:cNvSpPr>
            <a:spLocks noChangeArrowheads="1"/>
          </p:cNvSpPr>
          <p:nvPr/>
        </p:nvSpPr>
        <p:spPr bwMode="auto">
          <a:xfrm>
            <a:off x="10058400" y="3860800"/>
            <a:ext cx="508000" cy="635000"/>
          </a:xfrm>
          <a:prstGeom prst="ellipse">
            <a:avLst/>
          </a:prstGeom>
          <a:noFill/>
          <a:ln w="25400">
            <a:solidFill>
              <a:srgbClr val="C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16401" name="Group 44"/>
          <p:cNvGrpSpPr>
            <a:grpSpLocks/>
          </p:cNvGrpSpPr>
          <p:nvPr/>
        </p:nvGrpSpPr>
        <p:grpSpPr bwMode="auto">
          <a:xfrm>
            <a:off x="8913813" y="5770563"/>
            <a:ext cx="234950" cy="150812"/>
            <a:chOff x="4190" y="3169"/>
            <a:chExt cx="178" cy="114"/>
          </a:xfrm>
        </p:grpSpPr>
        <p:sp>
          <p:nvSpPr>
            <p:cNvPr id="16404" name="Line 45"/>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5" name="Line 46"/>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06" name="Oval 47"/>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49" name="Group 31"/>
          <p:cNvGrpSpPr>
            <a:grpSpLocks/>
          </p:cNvGrpSpPr>
          <p:nvPr/>
        </p:nvGrpSpPr>
        <p:grpSpPr bwMode="auto">
          <a:xfrm>
            <a:off x="6894513" y="5770563"/>
            <a:ext cx="180975" cy="180975"/>
            <a:chOff x="2313" y="3181"/>
            <a:chExt cx="113" cy="136"/>
          </a:xfrm>
        </p:grpSpPr>
        <p:sp>
          <p:nvSpPr>
            <p:cNvPr id="50"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1"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2"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3" name="Group 31"/>
          <p:cNvGrpSpPr>
            <a:grpSpLocks/>
          </p:cNvGrpSpPr>
          <p:nvPr/>
        </p:nvGrpSpPr>
        <p:grpSpPr bwMode="auto">
          <a:xfrm>
            <a:off x="9479158" y="5761831"/>
            <a:ext cx="180975" cy="180975"/>
            <a:chOff x="2313" y="3181"/>
            <a:chExt cx="113" cy="136"/>
          </a:xfrm>
        </p:grpSpPr>
        <p:sp>
          <p:nvSpPr>
            <p:cNvPr id="54"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5"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6"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7" name="Group 246"/>
          <p:cNvGrpSpPr>
            <a:grpSpLocks/>
          </p:cNvGrpSpPr>
          <p:nvPr/>
        </p:nvGrpSpPr>
        <p:grpSpPr bwMode="auto">
          <a:xfrm flipH="1">
            <a:off x="10068572" y="5757135"/>
            <a:ext cx="239067" cy="236406"/>
            <a:chOff x="2313" y="3181"/>
            <a:chExt cx="113" cy="136"/>
          </a:xfrm>
        </p:grpSpPr>
        <p:sp>
          <p:nvSpPr>
            <p:cNvPr id="58"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9"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60"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spTree>
    <p:extLst>
      <p:ext uri="{BB962C8B-B14F-4D97-AF65-F5344CB8AC3E}">
        <p14:creationId xmlns:p14="http://schemas.microsoft.com/office/powerpoint/2010/main" val="2860032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par>
                                <p:cTn id="8" presetID="3" presetClass="entr" presetSubtype="1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22280"/>
                                        </p:tgtEl>
                                        <p:attrNameLst>
                                          <p:attrName>style.visibility</p:attrName>
                                        </p:attrNameLst>
                                      </p:cBhvr>
                                      <p:to>
                                        <p:strVal val="visible"/>
                                      </p:to>
                                    </p:set>
                                    <p:animEffect transition="in" filter="blinds(horizontal)">
                                      <p:cBhvr>
                                        <p:cTn id="15" dur="500"/>
                                        <p:tgtEl>
                                          <p:spTgt spid="522280"/>
                                        </p:tgtEl>
                                      </p:cBhvr>
                                    </p:animEffect>
                                  </p:childTnLst>
                                </p:cTn>
                              </p:par>
                              <p:par>
                                <p:cTn id="16" presetID="3" presetClass="entr" presetSubtype="10" fill="hold" nodeType="withEffect">
                                  <p:stCondLst>
                                    <p:cond delay="0"/>
                                  </p:stCondLst>
                                  <p:childTnLst>
                                    <p:set>
                                      <p:cBhvr>
                                        <p:cTn id="17" dur="1" fill="hold">
                                          <p:stCondLst>
                                            <p:cond delay="0"/>
                                          </p:stCondLst>
                                        </p:cTn>
                                        <p:tgtEl>
                                          <p:spTgt spid="522281"/>
                                        </p:tgtEl>
                                        <p:attrNameLst>
                                          <p:attrName>style.visibility</p:attrName>
                                        </p:attrNameLst>
                                      </p:cBhvr>
                                      <p:to>
                                        <p:strVal val="visible"/>
                                      </p:to>
                                    </p:set>
                                    <p:animEffect transition="in" filter="blinds(horizontal)">
                                      <p:cBhvr>
                                        <p:cTn id="18" dur="500"/>
                                        <p:tgtEl>
                                          <p:spTgt spid="522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23267"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3268"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latin typeface="Times New Roman" panose="02020603050405020304" pitchFamily="18" charset="0"/>
              </a:rPr>
              <a:t>2</a:t>
            </a:r>
            <a:r>
              <a:rPr lang="zh-CN" altLang="en-US" sz="2600" b="1" dirty="0">
                <a:solidFill>
                  <a:srgbClr val="011893"/>
                </a:solidFill>
                <a:latin typeface="Times New Roman" panose="02020603050405020304" pitchFamily="18" charset="0"/>
              </a:rPr>
              <a:t>、性质</a:t>
            </a:r>
            <a:endParaRPr lang="zh-CN" altLang="en-US" sz="2200" b="1" dirty="0">
              <a:solidFill>
                <a:srgbClr val="011893"/>
              </a:solidFill>
              <a:latin typeface="Times New Roman" panose="02020603050405020304" pitchFamily="18" charset="0"/>
            </a:endParaRPr>
          </a:p>
        </p:txBody>
      </p:sp>
      <p:grpSp>
        <p:nvGrpSpPr>
          <p:cNvPr id="17413" name="Group 5"/>
          <p:cNvGrpSpPr>
            <a:grpSpLocks/>
          </p:cNvGrpSpPr>
          <p:nvPr/>
        </p:nvGrpSpPr>
        <p:grpSpPr bwMode="auto">
          <a:xfrm>
            <a:off x="8101013" y="-46038"/>
            <a:ext cx="2501900" cy="5111751"/>
            <a:chOff x="4130" y="689"/>
            <a:chExt cx="1576" cy="3220"/>
          </a:xfrm>
        </p:grpSpPr>
        <p:sp>
          <p:nvSpPr>
            <p:cNvPr id="523270" name="Text Box 6"/>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3271" name="Text Box 7"/>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3272" name="Text Box 8"/>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23273" name="Text Box 9"/>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17441" name="Line 10"/>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42" name="Line 11"/>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43" name="Line 12"/>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3277" name="Text Box 13"/>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23278" name="Text Box 14"/>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17446" name="Line 15"/>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47" name="Line 16"/>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48" name="Line 17"/>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3282" name="Text Box 18"/>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17450" name="Line 19"/>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3284" name="Text Box 20"/>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23285" name="Text Box 21"/>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17453" name="Line 22"/>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3287" name="Text Box 23"/>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7455" name="Line 24"/>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3289" name="Text Box 25"/>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23290" name="Text Box 26"/>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7458" name="Line 27"/>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59" name="Line 28"/>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7414" name="Rectangle 29"/>
          <p:cNvSpPr>
            <a:spLocks noChangeArrowheads="1"/>
          </p:cNvSpPr>
          <p:nvPr/>
        </p:nvSpPr>
        <p:spPr bwMode="auto">
          <a:xfrm>
            <a:off x="1931989" y="1881188"/>
            <a:ext cx="5534025"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3294" name="Rectangle 30"/>
          <p:cNvSpPr>
            <a:spLocks noChangeArrowheads="1"/>
          </p:cNvSpPr>
          <p:nvPr/>
        </p:nvSpPr>
        <p:spPr bwMode="auto">
          <a:xfrm>
            <a:off x="1974850" y="4978400"/>
            <a:ext cx="42291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rPr>
              <a:t>通俗地讲，句柄就是从左到右扫描该句型，夹在最靠左的一对最小范围的“大于号”和“小于号”间的子串</a:t>
            </a:r>
            <a:endParaRPr lang="zh-CN" altLang="en-US" sz="2000" dirty="0">
              <a:solidFill>
                <a:srgbClr val="011893"/>
              </a:solidFill>
            </a:endParaRPr>
          </a:p>
        </p:txBody>
      </p:sp>
      <p:sp>
        <p:nvSpPr>
          <p:cNvPr id="17416" name="Rectangle 31"/>
          <p:cNvSpPr>
            <a:spLocks noChangeArrowheads="1"/>
          </p:cNvSpPr>
          <p:nvPr/>
        </p:nvSpPr>
        <p:spPr bwMode="auto">
          <a:xfrm>
            <a:off x="1887539" y="3511551"/>
            <a:ext cx="6523037"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000" b="1">
                <a:latin typeface="Times New Roman" panose="02020603050405020304" pitchFamily="18" charset="0"/>
                <a:ea typeface="楷体" panose="02010609060101010101" pitchFamily="49" charset="-122"/>
              </a:rPr>
              <a:t>为了保证即便句柄是从第一个符号开始或到最后一个符号结束时，上述结论也正确，约定每个句型被括在两个符号＃之间，并且对文法的任意符号</a:t>
            </a:r>
            <a:r>
              <a:rPr lang="en-US" altLang="zh-CN" sz="2000" b="1">
                <a:latin typeface="Times New Roman" panose="02020603050405020304" pitchFamily="18" charset="0"/>
                <a:ea typeface="楷体" panose="02010609060101010101" pitchFamily="49" charset="-122"/>
              </a:rPr>
              <a:t>S</a:t>
            </a:r>
            <a:r>
              <a:rPr lang="zh-CN" altLang="en-US" sz="2000" b="1">
                <a:latin typeface="Times New Roman" panose="02020603050405020304" pitchFamily="18" charset="0"/>
                <a:ea typeface="楷体" panose="02010609060101010101" pitchFamily="49" charset="-122"/>
              </a:rPr>
              <a:t>均有＃</a:t>
            </a:r>
            <a:r>
              <a:rPr lang="en-US" altLang="zh-CN" sz="2000" b="1">
                <a:latin typeface="Times New Roman" panose="02020603050405020304" pitchFamily="18" charset="0"/>
                <a:ea typeface="楷体" panose="02010609060101010101" pitchFamily="49" charset="-122"/>
              </a:rPr>
              <a:t>&lt;·S</a:t>
            </a:r>
            <a:r>
              <a:rPr lang="zh-CN" altLang="en-US" sz="2000" b="1">
                <a:latin typeface="Times New Roman" panose="02020603050405020304" pitchFamily="18" charset="0"/>
                <a:ea typeface="楷体" panose="02010609060101010101" pitchFamily="49" charset="-122"/>
              </a:rPr>
              <a:t>和</a:t>
            </a:r>
            <a:r>
              <a:rPr lang="en-US" altLang="zh-CN" sz="2000" b="1">
                <a:latin typeface="Times New Roman" panose="02020603050405020304" pitchFamily="18" charset="0"/>
                <a:ea typeface="楷体" panose="02010609060101010101" pitchFamily="49" charset="-122"/>
              </a:rPr>
              <a:t>S·&gt;</a:t>
            </a:r>
            <a:r>
              <a:rPr lang="zh-CN" altLang="en-US" sz="2000" b="1">
                <a:latin typeface="Times New Roman" panose="02020603050405020304" pitchFamily="18" charset="0"/>
                <a:ea typeface="楷体" panose="02010609060101010101" pitchFamily="49" charset="-122"/>
              </a:rPr>
              <a:t>＃</a:t>
            </a:r>
          </a:p>
        </p:txBody>
      </p:sp>
      <p:sp>
        <p:nvSpPr>
          <p:cNvPr id="17417" name="Text Box 32"/>
          <p:cNvSpPr txBox="1">
            <a:spLocks noChangeArrowheads="1"/>
          </p:cNvSpPr>
          <p:nvPr/>
        </p:nvSpPr>
        <p:spPr bwMode="auto">
          <a:xfrm>
            <a:off x="6375400" y="5562600"/>
            <a:ext cx="4699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solidFill>
                  <a:srgbClr val="011893"/>
                </a:solidFill>
                <a:latin typeface="Times New Roman" panose="02020603050405020304" pitchFamily="18" charset="0"/>
              </a:rPr>
              <a:t>#    U    +    V    *    F    #</a:t>
            </a:r>
          </a:p>
        </p:txBody>
      </p:sp>
      <p:grpSp>
        <p:nvGrpSpPr>
          <p:cNvPr id="17420" name="Group 35"/>
          <p:cNvGrpSpPr>
            <a:grpSpLocks/>
          </p:cNvGrpSpPr>
          <p:nvPr/>
        </p:nvGrpSpPr>
        <p:grpSpPr bwMode="auto">
          <a:xfrm>
            <a:off x="7440613" y="5770563"/>
            <a:ext cx="234950" cy="150812"/>
            <a:chOff x="4190" y="3169"/>
            <a:chExt cx="178" cy="114"/>
          </a:xfrm>
        </p:grpSpPr>
        <p:sp>
          <p:nvSpPr>
            <p:cNvPr id="17434" name="Line 36"/>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5" name="Line 37"/>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6" name="Oval 38"/>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523303" name="Line 39"/>
          <p:cNvSpPr>
            <a:spLocks noChangeShapeType="1"/>
          </p:cNvSpPr>
          <p:nvPr/>
        </p:nvSpPr>
        <p:spPr bwMode="auto">
          <a:xfrm>
            <a:off x="8462964" y="6116638"/>
            <a:ext cx="17430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3304" name="Line 40"/>
          <p:cNvSpPr>
            <a:spLocks noChangeShapeType="1"/>
          </p:cNvSpPr>
          <p:nvPr/>
        </p:nvSpPr>
        <p:spPr bwMode="auto">
          <a:xfrm>
            <a:off x="8469314" y="6180138"/>
            <a:ext cx="1736725" cy="0"/>
          </a:xfrm>
          <a:prstGeom prst="line">
            <a:avLst/>
          </a:prstGeom>
          <a:noFill/>
          <a:ln w="254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17423" name="Rectangle 41"/>
          <p:cNvSpPr>
            <a:spLocks noChangeArrowheads="1"/>
          </p:cNvSpPr>
          <p:nvPr/>
        </p:nvSpPr>
        <p:spPr bwMode="auto">
          <a:xfrm>
            <a:off x="8864600" y="3467100"/>
            <a:ext cx="1790700" cy="16764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17424" name="Group 43"/>
          <p:cNvGrpSpPr>
            <a:grpSpLocks/>
          </p:cNvGrpSpPr>
          <p:nvPr/>
        </p:nvGrpSpPr>
        <p:grpSpPr bwMode="auto">
          <a:xfrm>
            <a:off x="8786813" y="5770563"/>
            <a:ext cx="234950" cy="150812"/>
            <a:chOff x="4190" y="3169"/>
            <a:chExt cx="178" cy="114"/>
          </a:xfrm>
        </p:grpSpPr>
        <p:sp>
          <p:nvSpPr>
            <p:cNvPr id="17431" name="Line 44"/>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2" name="Line 45"/>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3" name="Oval 46"/>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17426" name="Group 49"/>
          <p:cNvGrpSpPr>
            <a:grpSpLocks/>
          </p:cNvGrpSpPr>
          <p:nvPr/>
        </p:nvGrpSpPr>
        <p:grpSpPr bwMode="auto">
          <a:xfrm>
            <a:off x="9434513" y="5770563"/>
            <a:ext cx="234950" cy="150812"/>
            <a:chOff x="4190" y="3169"/>
            <a:chExt cx="178" cy="114"/>
          </a:xfrm>
        </p:grpSpPr>
        <p:sp>
          <p:nvSpPr>
            <p:cNvPr id="17428" name="Line 50"/>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9" name="Line 51"/>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0" name="Oval 52"/>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17427" name="Oval 53"/>
          <p:cNvSpPr>
            <a:spLocks noChangeArrowheads="1"/>
          </p:cNvSpPr>
          <p:nvPr/>
        </p:nvSpPr>
        <p:spPr bwMode="auto">
          <a:xfrm>
            <a:off x="8801100" y="2921000"/>
            <a:ext cx="1854200" cy="635000"/>
          </a:xfrm>
          <a:prstGeom prst="ellipse">
            <a:avLst/>
          </a:prstGeom>
          <a:noFill/>
          <a:ln w="25400">
            <a:solidFill>
              <a:srgbClr val="C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52" name="Group 31"/>
          <p:cNvGrpSpPr>
            <a:grpSpLocks/>
          </p:cNvGrpSpPr>
          <p:nvPr/>
        </p:nvGrpSpPr>
        <p:grpSpPr bwMode="auto">
          <a:xfrm>
            <a:off x="6676615" y="5761831"/>
            <a:ext cx="180975" cy="180975"/>
            <a:chOff x="2313" y="3181"/>
            <a:chExt cx="113" cy="136"/>
          </a:xfrm>
        </p:grpSpPr>
        <p:sp>
          <p:nvSpPr>
            <p:cNvPr id="53"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4"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5"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6" name="Group 31"/>
          <p:cNvGrpSpPr>
            <a:grpSpLocks/>
          </p:cNvGrpSpPr>
          <p:nvPr/>
        </p:nvGrpSpPr>
        <p:grpSpPr bwMode="auto">
          <a:xfrm>
            <a:off x="8220271" y="5770563"/>
            <a:ext cx="180975" cy="180975"/>
            <a:chOff x="2313" y="3181"/>
            <a:chExt cx="113" cy="136"/>
          </a:xfrm>
        </p:grpSpPr>
        <p:sp>
          <p:nvSpPr>
            <p:cNvPr id="57"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8"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9"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60" name="Group 246"/>
          <p:cNvGrpSpPr>
            <a:grpSpLocks/>
          </p:cNvGrpSpPr>
          <p:nvPr/>
        </p:nvGrpSpPr>
        <p:grpSpPr bwMode="auto">
          <a:xfrm flipH="1">
            <a:off x="10021235" y="5743138"/>
            <a:ext cx="239067" cy="236406"/>
            <a:chOff x="2313" y="3181"/>
            <a:chExt cx="113" cy="136"/>
          </a:xfrm>
        </p:grpSpPr>
        <p:sp>
          <p:nvSpPr>
            <p:cNvPr id="61"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62"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63"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spTree>
    <p:extLst>
      <p:ext uri="{BB962C8B-B14F-4D97-AF65-F5344CB8AC3E}">
        <p14:creationId xmlns:p14="http://schemas.microsoft.com/office/powerpoint/2010/main" val="270919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3303"/>
                                        </p:tgtEl>
                                        <p:attrNameLst>
                                          <p:attrName>style.visibility</p:attrName>
                                        </p:attrNameLst>
                                      </p:cBhvr>
                                      <p:to>
                                        <p:strVal val="visible"/>
                                      </p:to>
                                    </p:set>
                                    <p:animEffect transition="in" filter="blinds(horizontal)">
                                      <p:cBhvr>
                                        <p:cTn id="7" dur="500"/>
                                        <p:tgtEl>
                                          <p:spTgt spid="523303"/>
                                        </p:tgtEl>
                                      </p:cBhvr>
                                    </p:animEffect>
                                  </p:childTnLst>
                                </p:cTn>
                              </p:par>
                              <p:par>
                                <p:cTn id="8" presetID="3" presetClass="entr" presetSubtype="10" fill="hold" nodeType="withEffect">
                                  <p:stCondLst>
                                    <p:cond delay="0"/>
                                  </p:stCondLst>
                                  <p:childTnLst>
                                    <p:set>
                                      <p:cBhvr>
                                        <p:cTn id="9" dur="1" fill="hold">
                                          <p:stCondLst>
                                            <p:cond delay="0"/>
                                          </p:stCondLst>
                                        </p:cTn>
                                        <p:tgtEl>
                                          <p:spTgt spid="523304"/>
                                        </p:tgtEl>
                                        <p:attrNameLst>
                                          <p:attrName>style.visibility</p:attrName>
                                        </p:attrNameLst>
                                      </p:cBhvr>
                                      <p:to>
                                        <p:strVal val="visible"/>
                                      </p:to>
                                    </p:set>
                                    <p:animEffect transition="in" filter="blinds(horizontal)">
                                      <p:cBhvr>
                                        <p:cTn id="10" dur="500"/>
                                        <p:tgtEl>
                                          <p:spTgt spid="523304"/>
                                        </p:tgtEl>
                                      </p:cBhvr>
                                    </p:animEffect>
                                  </p:childTnLst>
                                </p:cTn>
                              </p:par>
                              <p:par>
                                <p:cTn id="11" presetID="3" presetClass="entr" presetSubtype="1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blinds(horizontal)">
                                      <p:cBhvr>
                                        <p:cTn id="1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24291"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4292"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2</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、性质</a:t>
            </a:r>
            <a:endParaRPr lang="zh-CN" altLang="en-US" sz="2200" b="1" dirty="0">
              <a:solidFill>
                <a:srgbClr val="011893"/>
              </a:solidFill>
              <a:effectLst>
                <a:outerShdw blurRad="38100" dist="38100" dir="2700000" algn="tl">
                  <a:srgbClr val="000000"/>
                </a:outerShdw>
              </a:effectLst>
              <a:latin typeface="Times New Roman" panose="02020603050405020304" pitchFamily="18" charset="0"/>
            </a:endParaRPr>
          </a:p>
        </p:txBody>
      </p:sp>
      <p:grpSp>
        <p:nvGrpSpPr>
          <p:cNvPr id="18437" name="Group 5"/>
          <p:cNvGrpSpPr>
            <a:grpSpLocks/>
          </p:cNvGrpSpPr>
          <p:nvPr/>
        </p:nvGrpSpPr>
        <p:grpSpPr bwMode="auto">
          <a:xfrm>
            <a:off x="8101013" y="-46038"/>
            <a:ext cx="2501900" cy="5111751"/>
            <a:chOff x="4130" y="689"/>
            <a:chExt cx="1576" cy="3220"/>
          </a:xfrm>
        </p:grpSpPr>
        <p:sp>
          <p:nvSpPr>
            <p:cNvPr id="524294" name="Text Box 6"/>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4295" name="Text Box 7"/>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4296" name="Text Box 8"/>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24297" name="Text Box 9"/>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18457" name="Line 10"/>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58" name="Line 11"/>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59" name="Line 12"/>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4301" name="Text Box 13"/>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24302" name="Text Box 14"/>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18462" name="Line 15"/>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63" name="Line 16"/>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64" name="Line 17"/>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4306" name="Text Box 18"/>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18466" name="Line 19"/>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4308" name="Text Box 20"/>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24309" name="Text Box 21"/>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18469" name="Line 22"/>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4311" name="Text Box 23"/>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8471" name="Line 24"/>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4313" name="Text Box 25"/>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24314" name="Text Box 26"/>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8474" name="Line 27"/>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75" name="Line 28"/>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8438" name="Rectangle 29"/>
          <p:cNvSpPr>
            <a:spLocks noChangeArrowheads="1"/>
          </p:cNvSpPr>
          <p:nvPr/>
        </p:nvSpPr>
        <p:spPr bwMode="auto">
          <a:xfrm>
            <a:off x="1931989" y="1881188"/>
            <a:ext cx="5534025"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4318" name="Rectangle 30"/>
          <p:cNvSpPr>
            <a:spLocks noChangeArrowheads="1"/>
          </p:cNvSpPr>
          <p:nvPr/>
        </p:nvSpPr>
        <p:spPr bwMode="auto">
          <a:xfrm>
            <a:off x="1974850" y="4978400"/>
            <a:ext cx="42291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effectLst>
                  <a:outerShdw blurRad="38100" dist="38100" dir="2700000" algn="tl">
                    <a:srgbClr val="000000"/>
                  </a:outerShdw>
                </a:effectLst>
              </a:rPr>
              <a:t>通俗地讲，句柄就是从左到右扫描该句型，夹在最靠左的一对最小范围的“大于号”和“小于号”间的子串</a:t>
            </a:r>
            <a:endParaRPr lang="zh-CN" altLang="en-US" sz="2000" dirty="0">
              <a:solidFill>
                <a:srgbClr val="011893"/>
              </a:solidFill>
            </a:endParaRPr>
          </a:p>
        </p:txBody>
      </p:sp>
      <p:sp>
        <p:nvSpPr>
          <p:cNvPr id="18440" name="Rectangle 31"/>
          <p:cNvSpPr>
            <a:spLocks noChangeArrowheads="1"/>
          </p:cNvSpPr>
          <p:nvPr/>
        </p:nvSpPr>
        <p:spPr bwMode="auto">
          <a:xfrm>
            <a:off x="1887539" y="3511551"/>
            <a:ext cx="6523037"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000" b="1">
                <a:latin typeface="Times New Roman" panose="02020603050405020304" pitchFamily="18" charset="0"/>
                <a:ea typeface="楷体" panose="02010609060101010101" pitchFamily="49" charset="-122"/>
              </a:rPr>
              <a:t>为了保证即便句柄是从第一个符号开始或到最后一个符号结束时，上述结论也正确，约定每个句型被括在两个符号＃之间，并且对文法的任意符号</a:t>
            </a:r>
            <a:r>
              <a:rPr lang="en-US" altLang="zh-CN" sz="2000" b="1">
                <a:latin typeface="Times New Roman" panose="02020603050405020304" pitchFamily="18" charset="0"/>
                <a:ea typeface="楷体" panose="02010609060101010101" pitchFamily="49" charset="-122"/>
              </a:rPr>
              <a:t>S</a:t>
            </a:r>
            <a:r>
              <a:rPr lang="zh-CN" altLang="en-US" sz="2000" b="1">
                <a:latin typeface="Times New Roman" panose="02020603050405020304" pitchFamily="18" charset="0"/>
                <a:ea typeface="楷体" panose="02010609060101010101" pitchFamily="49" charset="-122"/>
              </a:rPr>
              <a:t>均有＃</a:t>
            </a:r>
            <a:r>
              <a:rPr lang="en-US" altLang="zh-CN" sz="2000" b="1">
                <a:latin typeface="Times New Roman" panose="02020603050405020304" pitchFamily="18" charset="0"/>
                <a:ea typeface="楷体" panose="02010609060101010101" pitchFamily="49" charset="-122"/>
              </a:rPr>
              <a:t>&lt;·S</a:t>
            </a:r>
            <a:r>
              <a:rPr lang="zh-CN" altLang="en-US" sz="2000" b="1">
                <a:latin typeface="Times New Roman" panose="02020603050405020304" pitchFamily="18" charset="0"/>
                <a:ea typeface="楷体" panose="02010609060101010101" pitchFamily="49" charset="-122"/>
              </a:rPr>
              <a:t>和</a:t>
            </a:r>
            <a:r>
              <a:rPr lang="en-US" altLang="zh-CN" sz="2000" b="1">
                <a:latin typeface="Times New Roman" panose="02020603050405020304" pitchFamily="18" charset="0"/>
                <a:ea typeface="楷体" panose="02010609060101010101" pitchFamily="49" charset="-122"/>
              </a:rPr>
              <a:t>S·&gt;</a:t>
            </a:r>
            <a:r>
              <a:rPr lang="zh-CN" altLang="en-US" sz="2000" b="1">
                <a:latin typeface="Times New Roman" panose="02020603050405020304" pitchFamily="18" charset="0"/>
                <a:ea typeface="楷体" panose="02010609060101010101" pitchFamily="49" charset="-122"/>
              </a:rPr>
              <a:t>＃</a:t>
            </a:r>
          </a:p>
        </p:txBody>
      </p:sp>
      <p:sp>
        <p:nvSpPr>
          <p:cNvPr id="18441" name="Text Box 32"/>
          <p:cNvSpPr txBox="1">
            <a:spLocks noChangeArrowheads="1"/>
          </p:cNvSpPr>
          <p:nvPr/>
        </p:nvSpPr>
        <p:spPr bwMode="auto">
          <a:xfrm>
            <a:off x="6502400" y="5562600"/>
            <a:ext cx="4699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solidFill>
                  <a:srgbClr val="011893"/>
                </a:solidFill>
                <a:latin typeface="Times New Roman" panose="02020603050405020304" pitchFamily="18" charset="0"/>
              </a:rPr>
              <a:t>#    U    +    V    #</a:t>
            </a:r>
          </a:p>
        </p:txBody>
      </p:sp>
      <p:grpSp>
        <p:nvGrpSpPr>
          <p:cNvPr id="18444" name="Group 35"/>
          <p:cNvGrpSpPr>
            <a:grpSpLocks/>
          </p:cNvGrpSpPr>
          <p:nvPr/>
        </p:nvGrpSpPr>
        <p:grpSpPr bwMode="auto">
          <a:xfrm>
            <a:off x="7567613" y="5770563"/>
            <a:ext cx="234950" cy="150812"/>
            <a:chOff x="4190" y="3169"/>
            <a:chExt cx="178" cy="114"/>
          </a:xfrm>
        </p:grpSpPr>
        <p:sp>
          <p:nvSpPr>
            <p:cNvPr id="18450" name="Line 36"/>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1" name="Line 37"/>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2" name="Oval 38"/>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524327" name="Line 39"/>
          <p:cNvSpPr>
            <a:spLocks noChangeShapeType="1"/>
          </p:cNvSpPr>
          <p:nvPr/>
        </p:nvSpPr>
        <p:spPr bwMode="auto">
          <a:xfrm>
            <a:off x="8259764" y="6116638"/>
            <a:ext cx="8667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328" name="Line 40"/>
          <p:cNvSpPr>
            <a:spLocks noChangeShapeType="1"/>
          </p:cNvSpPr>
          <p:nvPr/>
        </p:nvSpPr>
        <p:spPr bwMode="auto">
          <a:xfrm>
            <a:off x="8266114" y="6180138"/>
            <a:ext cx="873125" cy="0"/>
          </a:xfrm>
          <a:prstGeom prst="line">
            <a:avLst/>
          </a:prstGeom>
          <a:noFill/>
          <a:ln w="254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18447" name="Rectangle 41"/>
          <p:cNvSpPr>
            <a:spLocks noChangeArrowheads="1"/>
          </p:cNvSpPr>
          <p:nvPr/>
        </p:nvSpPr>
        <p:spPr bwMode="auto">
          <a:xfrm>
            <a:off x="8864600" y="2692400"/>
            <a:ext cx="1790700" cy="24511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18448" name="Text Box 52"/>
          <p:cNvSpPr txBox="1">
            <a:spLocks noChangeArrowheads="1"/>
          </p:cNvSpPr>
          <p:nvPr/>
        </p:nvSpPr>
        <p:spPr bwMode="auto">
          <a:xfrm>
            <a:off x="8691563" y="5438776"/>
            <a:ext cx="635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p>
        </p:txBody>
      </p:sp>
      <p:sp>
        <p:nvSpPr>
          <p:cNvPr id="18449" name="Oval 53"/>
          <p:cNvSpPr>
            <a:spLocks noChangeArrowheads="1"/>
          </p:cNvSpPr>
          <p:nvPr/>
        </p:nvSpPr>
        <p:spPr bwMode="auto">
          <a:xfrm>
            <a:off x="9461500" y="2171700"/>
            <a:ext cx="508000" cy="635000"/>
          </a:xfrm>
          <a:prstGeom prst="ellipse">
            <a:avLst/>
          </a:prstGeom>
          <a:noFill/>
          <a:ln w="25400">
            <a:solidFill>
              <a:srgbClr val="C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44" name="Group 31"/>
          <p:cNvGrpSpPr>
            <a:grpSpLocks/>
          </p:cNvGrpSpPr>
          <p:nvPr/>
        </p:nvGrpSpPr>
        <p:grpSpPr bwMode="auto">
          <a:xfrm>
            <a:off x="6887611" y="5789613"/>
            <a:ext cx="180975" cy="180975"/>
            <a:chOff x="2313" y="3181"/>
            <a:chExt cx="113" cy="136"/>
          </a:xfrm>
        </p:grpSpPr>
        <p:sp>
          <p:nvSpPr>
            <p:cNvPr id="45"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6"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7"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48" name="Group 31"/>
          <p:cNvGrpSpPr>
            <a:grpSpLocks/>
          </p:cNvGrpSpPr>
          <p:nvPr/>
        </p:nvGrpSpPr>
        <p:grpSpPr bwMode="auto">
          <a:xfrm>
            <a:off x="8229755" y="5783264"/>
            <a:ext cx="180975" cy="180975"/>
            <a:chOff x="2313" y="3181"/>
            <a:chExt cx="113" cy="136"/>
          </a:xfrm>
        </p:grpSpPr>
        <p:sp>
          <p:nvSpPr>
            <p:cNvPr id="49"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0"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1"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2" name="Group 246"/>
          <p:cNvGrpSpPr>
            <a:grpSpLocks/>
          </p:cNvGrpSpPr>
          <p:nvPr/>
        </p:nvGrpSpPr>
        <p:grpSpPr bwMode="auto">
          <a:xfrm flipH="1">
            <a:off x="8891117" y="5768029"/>
            <a:ext cx="239067" cy="236406"/>
            <a:chOff x="2313" y="3181"/>
            <a:chExt cx="113" cy="136"/>
          </a:xfrm>
        </p:grpSpPr>
        <p:sp>
          <p:nvSpPr>
            <p:cNvPr id="53"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4"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5"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spTree>
    <p:extLst>
      <p:ext uri="{BB962C8B-B14F-4D97-AF65-F5344CB8AC3E}">
        <p14:creationId xmlns:p14="http://schemas.microsoft.com/office/powerpoint/2010/main" val="2528016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4327"/>
                                        </p:tgtEl>
                                        <p:attrNameLst>
                                          <p:attrName>style.visibility</p:attrName>
                                        </p:attrNameLst>
                                      </p:cBhvr>
                                      <p:to>
                                        <p:strVal val="visible"/>
                                      </p:to>
                                    </p:set>
                                    <p:animEffect transition="in" filter="blinds(horizontal)">
                                      <p:cBhvr>
                                        <p:cTn id="7" dur="500"/>
                                        <p:tgtEl>
                                          <p:spTgt spid="524327"/>
                                        </p:tgtEl>
                                      </p:cBhvr>
                                    </p:animEffect>
                                  </p:childTnLst>
                                </p:cTn>
                              </p:par>
                              <p:par>
                                <p:cTn id="8" presetID="3" presetClass="entr" presetSubtype="10" fill="hold" nodeType="withEffect">
                                  <p:stCondLst>
                                    <p:cond delay="0"/>
                                  </p:stCondLst>
                                  <p:childTnLst>
                                    <p:set>
                                      <p:cBhvr>
                                        <p:cTn id="9" dur="1" fill="hold">
                                          <p:stCondLst>
                                            <p:cond delay="0"/>
                                          </p:stCondLst>
                                        </p:cTn>
                                        <p:tgtEl>
                                          <p:spTgt spid="524328"/>
                                        </p:tgtEl>
                                        <p:attrNameLst>
                                          <p:attrName>style.visibility</p:attrName>
                                        </p:attrNameLst>
                                      </p:cBhvr>
                                      <p:to>
                                        <p:strVal val="visible"/>
                                      </p:to>
                                    </p:set>
                                    <p:animEffect transition="in" filter="blinds(horizontal)">
                                      <p:cBhvr>
                                        <p:cTn id="10" dur="500"/>
                                        <p:tgtEl>
                                          <p:spTgt spid="524328"/>
                                        </p:tgtEl>
                                      </p:cBhvr>
                                    </p:animEffect>
                                  </p:childTnLst>
                                </p:cTn>
                              </p:par>
                              <p:par>
                                <p:cTn id="11" presetID="3" presetClass="entr" presetSubtype="1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blinds(horizontal)">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25315"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5316"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2</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、性质</a:t>
            </a:r>
            <a:endParaRPr lang="zh-CN" altLang="en-US" sz="2200" b="1" dirty="0">
              <a:solidFill>
                <a:srgbClr val="011893"/>
              </a:solidFill>
              <a:effectLst>
                <a:outerShdw blurRad="38100" dist="38100" dir="2700000" algn="tl">
                  <a:srgbClr val="000000"/>
                </a:outerShdw>
              </a:effectLst>
              <a:latin typeface="Times New Roman" panose="02020603050405020304" pitchFamily="18" charset="0"/>
            </a:endParaRPr>
          </a:p>
        </p:txBody>
      </p:sp>
      <p:grpSp>
        <p:nvGrpSpPr>
          <p:cNvPr id="19461" name="Group 5"/>
          <p:cNvGrpSpPr>
            <a:grpSpLocks/>
          </p:cNvGrpSpPr>
          <p:nvPr/>
        </p:nvGrpSpPr>
        <p:grpSpPr bwMode="auto">
          <a:xfrm>
            <a:off x="8101013" y="-46038"/>
            <a:ext cx="2501900" cy="5111751"/>
            <a:chOff x="4130" y="689"/>
            <a:chExt cx="1576" cy="3220"/>
          </a:xfrm>
        </p:grpSpPr>
        <p:sp>
          <p:nvSpPr>
            <p:cNvPr id="525318" name="Text Box 6"/>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5319" name="Text Box 7"/>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5320" name="Text Box 8"/>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25321" name="Text Box 9"/>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19484" name="Line 10"/>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85" name="Line 11"/>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86" name="Line 12"/>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5325" name="Text Box 13"/>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25326" name="Text Box 14"/>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19489" name="Line 15"/>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90" name="Line 16"/>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91" name="Line 17"/>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5330" name="Text Box 18"/>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19493" name="Line 19"/>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5332" name="Text Box 20"/>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25333" name="Text Box 21"/>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19496" name="Line 22"/>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5335" name="Text Box 23"/>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9498" name="Line 24"/>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5337" name="Text Box 25"/>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25338" name="Text Box 26"/>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19501" name="Line 27"/>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502" name="Line 28"/>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9462" name="Rectangle 29"/>
          <p:cNvSpPr>
            <a:spLocks noChangeArrowheads="1"/>
          </p:cNvSpPr>
          <p:nvPr/>
        </p:nvSpPr>
        <p:spPr bwMode="auto">
          <a:xfrm>
            <a:off x="1931989" y="1881188"/>
            <a:ext cx="5534025"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5342" name="Rectangle 30"/>
          <p:cNvSpPr>
            <a:spLocks noChangeArrowheads="1"/>
          </p:cNvSpPr>
          <p:nvPr/>
        </p:nvSpPr>
        <p:spPr bwMode="auto">
          <a:xfrm>
            <a:off x="1974850" y="4978400"/>
            <a:ext cx="42291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effectLst>
                  <a:outerShdw blurRad="38100" dist="38100" dir="2700000" algn="tl">
                    <a:srgbClr val="000000"/>
                  </a:outerShdw>
                </a:effectLst>
              </a:rPr>
              <a:t>通俗地讲，句柄就是从左到右扫描该句型，夹在最靠左的一对最小范围的“大于号”和“小于号”间的子串</a:t>
            </a:r>
            <a:endParaRPr lang="zh-CN" altLang="en-US" sz="2000" dirty="0">
              <a:solidFill>
                <a:srgbClr val="011893"/>
              </a:solidFill>
            </a:endParaRPr>
          </a:p>
        </p:txBody>
      </p:sp>
      <p:sp>
        <p:nvSpPr>
          <p:cNvPr id="19464" name="Rectangle 31"/>
          <p:cNvSpPr>
            <a:spLocks noChangeArrowheads="1"/>
          </p:cNvSpPr>
          <p:nvPr/>
        </p:nvSpPr>
        <p:spPr bwMode="auto">
          <a:xfrm>
            <a:off x="1887539" y="3511551"/>
            <a:ext cx="6523037"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000" b="1">
                <a:latin typeface="Times New Roman" panose="02020603050405020304" pitchFamily="18" charset="0"/>
                <a:ea typeface="楷体" panose="02010609060101010101" pitchFamily="49" charset="-122"/>
              </a:rPr>
              <a:t>为了保证即便句柄是从第一个符号开始或到最后一个符号结束时，上述结论也正确，约定每个句型被括在两个符号＃之间，并且对文法的任意符号</a:t>
            </a:r>
            <a:r>
              <a:rPr lang="en-US" altLang="zh-CN" sz="2000" b="1">
                <a:latin typeface="Times New Roman" panose="02020603050405020304" pitchFamily="18" charset="0"/>
                <a:ea typeface="楷体" panose="02010609060101010101" pitchFamily="49" charset="-122"/>
              </a:rPr>
              <a:t>S</a:t>
            </a:r>
            <a:r>
              <a:rPr lang="zh-CN" altLang="en-US" sz="2000" b="1">
                <a:latin typeface="Times New Roman" panose="02020603050405020304" pitchFamily="18" charset="0"/>
                <a:ea typeface="楷体" panose="02010609060101010101" pitchFamily="49" charset="-122"/>
              </a:rPr>
              <a:t>均有＃</a:t>
            </a:r>
            <a:r>
              <a:rPr lang="en-US" altLang="zh-CN" sz="2000" b="1">
                <a:latin typeface="Times New Roman" panose="02020603050405020304" pitchFamily="18" charset="0"/>
                <a:ea typeface="楷体" panose="02010609060101010101" pitchFamily="49" charset="-122"/>
              </a:rPr>
              <a:t>&lt;·S</a:t>
            </a:r>
            <a:r>
              <a:rPr lang="zh-CN" altLang="en-US" sz="2000" b="1">
                <a:latin typeface="Times New Roman" panose="02020603050405020304" pitchFamily="18" charset="0"/>
                <a:ea typeface="楷体" panose="02010609060101010101" pitchFamily="49" charset="-122"/>
              </a:rPr>
              <a:t>和</a:t>
            </a:r>
            <a:r>
              <a:rPr lang="en-US" altLang="zh-CN" sz="2000" b="1">
                <a:latin typeface="Times New Roman" panose="02020603050405020304" pitchFamily="18" charset="0"/>
                <a:ea typeface="楷体" panose="02010609060101010101" pitchFamily="49" charset="-122"/>
              </a:rPr>
              <a:t>S·&gt;</a:t>
            </a:r>
            <a:r>
              <a:rPr lang="zh-CN" altLang="en-US" sz="2000" b="1">
                <a:latin typeface="Times New Roman" panose="02020603050405020304" pitchFamily="18" charset="0"/>
                <a:ea typeface="楷体" panose="02010609060101010101" pitchFamily="49" charset="-122"/>
              </a:rPr>
              <a:t>＃</a:t>
            </a:r>
          </a:p>
        </p:txBody>
      </p:sp>
      <p:sp>
        <p:nvSpPr>
          <p:cNvPr id="19465" name="Text Box 32"/>
          <p:cNvSpPr txBox="1">
            <a:spLocks noChangeArrowheads="1"/>
          </p:cNvSpPr>
          <p:nvPr/>
        </p:nvSpPr>
        <p:spPr bwMode="auto">
          <a:xfrm>
            <a:off x="6502400" y="5562600"/>
            <a:ext cx="4699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solidFill>
                  <a:srgbClr val="011893"/>
                </a:solidFill>
                <a:latin typeface="Times New Roman" panose="02020603050405020304" pitchFamily="18" charset="0"/>
              </a:rPr>
              <a:t>#    U    +    T    #</a:t>
            </a:r>
          </a:p>
        </p:txBody>
      </p:sp>
      <p:grpSp>
        <p:nvGrpSpPr>
          <p:cNvPr id="19467" name="Group 35"/>
          <p:cNvGrpSpPr>
            <a:grpSpLocks/>
          </p:cNvGrpSpPr>
          <p:nvPr/>
        </p:nvGrpSpPr>
        <p:grpSpPr bwMode="auto">
          <a:xfrm>
            <a:off x="7567613" y="5770563"/>
            <a:ext cx="234950" cy="150812"/>
            <a:chOff x="4190" y="3169"/>
            <a:chExt cx="178" cy="114"/>
          </a:xfrm>
        </p:grpSpPr>
        <p:sp>
          <p:nvSpPr>
            <p:cNvPr id="19477" name="Line 36"/>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8" name="Line 37"/>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9" name="Oval 38"/>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525351" name="Line 39"/>
          <p:cNvSpPr>
            <a:spLocks noChangeShapeType="1"/>
          </p:cNvSpPr>
          <p:nvPr/>
        </p:nvSpPr>
        <p:spPr bwMode="auto">
          <a:xfrm>
            <a:off x="7218364" y="6116638"/>
            <a:ext cx="1679575"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5352" name="Line 40"/>
          <p:cNvSpPr>
            <a:spLocks noChangeShapeType="1"/>
          </p:cNvSpPr>
          <p:nvPr/>
        </p:nvSpPr>
        <p:spPr bwMode="auto">
          <a:xfrm>
            <a:off x="7212014" y="6180138"/>
            <a:ext cx="1698625" cy="0"/>
          </a:xfrm>
          <a:prstGeom prst="line">
            <a:avLst/>
          </a:prstGeom>
          <a:noFill/>
          <a:ln w="254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useBgFill="1">
        <p:nvSpPr>
          <p:cNvPr id="19470" name="Rectangle 41"/>
          <p:cNvSpPr>
            <a:spLocks noChangeArrowheads="1"/>
          </p:cNvSpPr>
          <p:nvPr/>
        </p:nvSpPr>
        <p:spPr bwMode="auto">
          <a:xfrm>
            <a:off x="8864600" y="1955800"/>
            <a:ext cx="1790700" cy="31877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19471" name="Text Box 42"/>
          <p:cNvSpPr txBox="1">
            <a:spLocks noChangeArrowheads="1"/>
          </p:cNvSpPr>
          <p:nvPr/>
        </p:nvSpPr>
        <p:spPr bwMode="auto">
          <a:xfrm>
            <a:off x="8691563" y="5438776"/>
            <a:ext cx="635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p>
        </p:txBody>
      </p:sp>
      <p:grpSp>
        <p:nvGrpSpPr>
          <p:cNvPr id="19472" name="Group 44"/>
          <p:cNvGrpSpPr>
            <a:grpSpLocks/>
          </p:cNvGrpSpPr>
          <p:nvPr/>
        </p:nvGrpSpPr>
        <p:grpSpPr bwMode="auto">
          <a:xfrm>
            <a:off x="8215313" y="5783263"/>
            <a:ext cx="234950" cy="150812"/>
            <a:chOff x="4190" y="3169"/>
            <a:chExt cx="178" cy="114"/>
          </a:xfrm>
        </p:grpSpPr>
        <p:sp>
          <p:nvSpPr>
            <p:cNvPr id="19474" name="Line 45"/>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5" name="Line 46"/>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6" name="Oval 47"/>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19473" name="Oval 48"/>
          <p:cNvSpPr>
            <a:spLocks noChangeArrowheads="1"/>
          </p:cNvSpPr>
          <p:nvPr/>
        </p:nvSpPr>
        <p:spPr bwMode="auto">
          <a:xfrm>
            <a:off x="7899400" y="1384300"/>
            <a:ext cx="2260600" cy="635000"/>
          </a:xfrm>
          <a:prstGeom prst="ellipse">
            <a:avLst/>
          </a:prstGeom>
          <a:noFill/>
          <a:ln w="25400">
            <a:solidFill>
              <a:srgbClr val="C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47" name="Group 31"/>
          <p:cNvGrpSpPr>
            <a:grpSpLocks/>
          </p:cNvGrpSpPr>
          <p:nvPr/>
        </p:nvGrpSpPr>
        <p:grpSpPr bwMode="auto">
          <a:xfrm>
            <a:off x="6869906" y="5770563"/>
            <a:ext cx="180975" cy="180975"/>
            <a:chOff x="2313" y="3181"/>
            <a:chExt cx="113" cy="136"/>
          </a:xfrm>
        </p:grpSpPr>
        <p:sp>
          <p:nvSpPr>
            <p:cNvPr id="48"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9"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50"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1" name="Group 246"/>
          <p:cNvGrpSpPr>
            <a:grpSpLocks/>
          </p:cNvGrpSpPr>
          <p:nvPr/>
        </p:nvGrpSpPr>
        <p:grpSpPr bwMode="auto">
          <a:xfrm flipH="1">
            <a:off x="8777288" y="5757135"/>
            <a:ext cx="239067" cy="236406"/>
            <a:chOff x="2313" y="3181"/>
            <a:chExt cx="113" cy="136"/>
          </a:xfrm>
        </p:grpSpPr>
        <p:sp>
          <p:nvSpPr>
            <p:cNvPr id="52"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3"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54"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spTree>
    <p:extLst>
      <p:ext uri="{BB962C8B-B14F-4D97-AF65-F5344CB8AC3E}">
        <p14:creationId xmlns:p14="http://schemas.microsoft.com/office/powerpoint/2010/main" val="1928295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5351"/>
                                        </p:tgtEl>
                                        <p:attrNameLst>
                                          <p:attrName>style.visibility</p:attrName>
                                        </p:attrNameLst>
                                      </p:cBhvr>
                                      <p:to>
                                        <p:strVal val="visible"/>
                                      </p:to>
                                    </p:set>
                                    <p:animEffect transition="in" filter="blinds(horizontal)">
                                      <p:cBhvr>
                                        <p:cTn id="7" dur="500"/>
                                        <p:tgtEl>
                                          <p:spTgt spid="525351"/>
                                        </p:tgtEl>
                                      </p:cBhvr>
                                    </p:animEffect>
                                  </p:childTnLst>
                                </p:cTn>
                              </p:par>
                              <p:par>
                                <p:cTn id="8" presetID="3" presetClass="entr" presetSubtype="10" fill="hold" nodeType="withEffect">
                                  <p:stCondLst>
                                    <p:cond delay="0"/>
                                  </p:stCondLst>
                                  <p:childTnLst>
                                    <p:set>
                                      <p:cBhvr>
                                        <p:cTn id="9" dur="1" fill="hold">
                                          <p:stCondLst>
                                            <p:cond delay="0"/>
                                          </p:stCondLst>
                                        </p:cTn>
                                        <p:tgtEl>
                                          <p:spTgt spid="525352"/>
                                        </p:tgtEl>
                                        <p:attrNameLst>
                                          <p:attrName>style.visibility</p:attrName>
                                        </p:attrNameLst>
                                      </p:cBhvr>
                                      <p:to>
                                        <p:strVal val="visible"/>
                                      </p:to>
                                    </p:set>
                                    <p:animEffect transition="in" filter="blinds(horizontal)">
                                      <p:cBhvr>
                                        <p:cTn id="10" dur="500"/>
                                        <p:tgtEl>
                                          <p:spTgt spid="525352"/>
                                        </p:tgtEl>
                                      </p:cBhvr>
                                    </p:animEffect>
                                  </p:childTnLst>
                                </p:cTn>
                              </p:par>
                              <p:par>
                                <p:cTn id="11" presetID="3" presetClass="entr" presetSubtype="1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blinds(horizontal)">
                                      <p:cBhvr>
                                        <p:cTn id="1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a:p>
            <a:pPr eaLnBrk="1" hangingPunct="1">
              <a:lnSpc>
                <a:spcPct val="120000"/>
              </a:lnSpc>
              <a:buFont typeface="Wingdings" panose="05000000000000000000" pitchFamily="2" charset="2"/>
              <a:buNone/>
              <a:defRPr/>
            </a:pPr>
            <a:endParaRPr lang="zh-CN" altLang="en-US" sz="3000" b="1" dirty="0">
              <a:solidFill>
                <a:srgbClr val="FFFF00"/>
              </a:solidFill>
              <a:latin typeface="楷体_GB2312" pitchFamily="49" charset="-122"/>
              <a:ea typeface="楷体_GB2312" pitchFamily="49" charset="-122"/>
            </a:endParaRPr>
          </a:p>
        </p:txBody>
      </p:sp>
      <p:sp>
        <p:nvSpPr>
          <p:cNvPr id="526339"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6340"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2</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、性质</a:t>
            </a:r>
            <a:endParaRPr lang="zh-CN" altLang="en-US" sz="2200" b="1" dirty="0">
              <a:solidFill>
                <a:srgbClr val="011893"/>
              </a:solidFill>
              <a:effectLst>
                <a:outerShdw blurRad="38100" dist="38100" dir="2700000" algn="tl">
                  <a:srgbClr val="000000"/>
                </a:outerShdw>
              </a:effectLst>
              <a:latin typeface="Times New Roman" panose="02020603050405020304" pitchFamily="18" charset="0"/>
            </a:endParaRPr>
          </a:p>
        </p:txBody>
      </p:sp>
      <p:grpSp>
        <p:nvGrpSpPr>
          <p:cNvPr id="20485" name="Group 5"/>
          <p:cNvGrpSpPr>
            <a:grpSpLocks/>
          </p:cNvGrpSpPr>
          <p:nvPr/>
        </p:nvGrpSpPr>
        <p:grpSpPr bwMode="auto">
          <a:xfrm>
            <a:off x="8101013" y="-46038"/>
            <a:ext cx="2501900" cy="5111751"/>
            <a:chOff x="4130" y="689"/>
            <a:chExt cx="1576" cy="3220"/>
          </a:xfrm>
        </p:grpSpPr>
        <p:sp>
          <p:nvSpPr>
            <p:cNvPr id="526342" name="Text Box 6"/>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6343" name="Text Box 7"/>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6344" name="Text Box 8"/>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26345" name="Text Box 9"/>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20498" name="Line 10"/>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9" name="Line 11"/>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00" name="Line 12"/>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6349" name="Text Box 13"/>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26350" name="Text Box 14"/>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20503" name="Line 15"/>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04" name="Line 16"/>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05" name="Line 17"/>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6354" name="Text Box 18"/>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20507" name="Line 19"/>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6356" name="Text Box 20"/>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26357" name="Text Box 21"/>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20510" name="Line 22"/>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6359" name="Text Box 23"/>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0512" name="Line 24"/>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6361" name="Text Box 25"/>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26362" name="Text Box 26"/>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0515" name="Line 27"/>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16" name="Line 28"/>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0486" name="Rectangle 29"/>
          <p:cNvSpPr>
            <a:spLocks noChangeArrowheads="1"/>
          </p:cNvSpPr>
          <p:nvPr/>
        </p:nvSpPr>
        <p:spPr bwMode="auto">
          <a:xfrm>
            <a:off x="1931989" y="1881188"/>
            <a:ext cx="5534025"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6366" name="Rectangle 30"/>
          <p:cNvSpPr>
            <a:spLocks noChangeArrowheads="1"/>
          </p:cNvSpPr>
          <p:nvPr/>
        </p:nvSpPr>
        <p:spPr bwMode="auto">
          <a:xfrm>
            <a:off x="1974850" y="4978400"/>
            <a:ext cx="42291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rPr>
              <a:t>通俗地讲，句柄就是从左到右扫描该句型，夹在最靠左的一对最小范围的“大于号”和“小于号”间的子串</a:t>
            </a:r>
            <a:endParaRPr lang="zh-CN" altLang="en-US" sz="2000" dirty="0">
              <a:solidFill>
                <a:srgbClr val="011893"/>
              </a:solidFill>
            </a:endParaRPr>
          </a:p>
        </p:txBody>
      </p:sp>
      <p:sp>
        <p:nvSpPr>
          <p:cNvPr id="20488" name="Text Box 32"/>
          <p:cNvSpPr txBox="1">
            <a:spLocks noChangeArrowheads="1"/>
          </p:cNvSpPr>
          <p:nvPr/>
        </p:nvSpPr>
        <p:spPr bwMode="auto">
          <a:xfrm>
            <a:off x="6502400" y="5546249"/>
            <a:ext cx="4699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solidFill>
                  <a:srgbClr val="011893"/>
                </a:solidFill>
                <a:latin typeface="Times New Roman" panose="02020603050405020304" pitchFamily="18" charset="0"/>
              </a:rPr>
              <a:t>#    U     #</a:t>
            </a:r>
          </a:p>
        </p:txBody>
      </p:sp>
      <p:sp useBgFill="1">
        <p:nvSpPr>
          <p:cNvPr id="20490" name="Rectangle 40"/>
          <p:cNvSpPr>
            <a:spLocks noChangeArrowheads="1"/>
          </p:cNvSpPr>
          <p:nvPr/>
        </p:nvSpPr>
        <p:spPr bwMode="auto">
          <a:xfrm>
            <a:off x="8204200" y="1206500"/>
            <a:ext cx="2451100" cy="39370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20491" name="Text Box 41"/>
          <p:cNvSpPr txBox="1">
            <a:spLocks noChangeArrowheads="1"/>
          </p:cNvSpPr>
          <p:nvPr/>
        </p:nvSpPr>
        <p:spPr bwMode="auto">
          <a:xfrm>
            <a:off x="7446963" y="5438776"/>
            <a:ext cx="635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p>
        </p:txBody>
      </p:sp>
      <p:sp>
        <p:nvSpPr>
          <p:cNvPr id="20492" name="Rectangle 31"/>
          <p:cNvSpPr>
            <a:spLocks noChangeArrowheads="1"/>
          </p:cNvSpPr>
          <p:nvPr/>
        </p:nvSpPr>
        <p:spPr bwMode="auto">
          <a:xfrm>
            <a:off x="1887539" y="3511551"/>
            <a:ext cx="6523037"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000" b="1">
                <a:latin typeface="Times New Roman" panose="02020603050405020304" pitchFamily="18" charset="0"/>
                <a:ea typeface="楷体" panose="02010609060101010101" pitchFamily="49" charset="-122"/>
              </a:rPr>
              <a:t>为了保证即便句柄是从第一个符号开始或到最后一个符号结束时，上述结论也正确，约定每个句型被括在两个符号＃之间，并且对文法的任意符号</a:t>
            </a:r>
            <a:r>
              <a:rPr lang="en-US" altLang="zh-CN" sz="2000" b="1">
                <a:latin typeface="Times New Roman" panose="02020603050405020304" pitchFamily="18" charset="0"/>
                <a:ea typeface="楷体" panose="02010609060101010101" pitchFamily="49" charset="-122"/>
              </a:rPr>
              <a:t>S</a:t>
            </a:r>
            <a:r>
              <a:rPr lang="zh-CN" altLang="en-US" sz="2000" b="1">
                <a:latin typeface="Times New Roman" panose="02020603050405020304" pitchFamily="18" charset="0"/>
                <a:ea typeface="楷体" panose="02010609060101010101" pitchFamily="49" charset="-122"/>
              </a:rPr>
              <a:t>均有＃</a:t>
            </a:r>
            <a:r>
              <a:rPr lang="en-US" altLang="zh-CN" sz="2000" b="1">
                <a:latin typeface="Times New Roman" panose="02020603050405020304" pitchFamily="18" charset="0"/>
                <a:ea typeface="楷体" panose="02010609060101010101" pitchFamily="49" charset="-122"/>
              </a:rPr>
              <a:t>&lt;·S</a:t>
            </a:r>
            <a:r>
              <a:rPr lang="zh-CN" altLang="en-US" sz="2000" b="1">
                <a:latin typeface="Times New Roman" panose="02020603050405020304" pitchFamily="18" charset="0"/>
                <a:ea typeface="楷体" panose="02010609060101010101" pitchFamily="49" charset="-122"/>
              </a:rPr>
              <a:t>和</a:t>
            </a:r>
            <a:r>
              <a:rPr lang="en-US" altLang="zh-CN" sz="2000" b="1">
                <a:latin typeface="Times New Roman" panose="02020603050405020304" pitchFamily="18" charset="0"/>
                <a:ea typeface="楷体" panose="02010609060101010101" pitchFamily="49" charset="-122"/>
              </a:rPr>
              <a:t>S·&gt;</a:t>
            </a:r>
            <a:r>
              <a:rPr lang="zh-CN" altLang="en-US" sz="2000" b="1">
                <a:latin typeface="Times New Roman" panose="02020603050405020304" pitchFamily="18" charset="0"/>
                <a:ea typeface="楷体" panose="02010609060101010101" pitchFamily="49" charset="-122"/>
              </a:rPr>
              <a:t>＃</a:t>
            </a:r>
          </a:p>
        </p:txBody>
      </p:sp>
      <p:sp>
        <p:nvSpPr>
          <p:cNvPr id="20493" name="Oval 47"/>
          <p:cNvSpPr>
            <a:spLocks noChangeArrowheads="1"/>
          </p:cNvSpPr>
          <p:nvPr/>
        </p:nvSpPr>
        <p:spPr bwMode="auto">
          <a:xfrm>
            <a:off x="8778875" y="704850"/>
            <a:ext cx="508000" cy="635000"/>
          </a:xfrm>
          <a:prstGeom prst="ellipse">
            <a:avLst/>
          </a:prstGeom>
          <a:noFill/>
          <a:ln w="25400">
            <a:solidFill>
              <a:srgbClr val="C0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37" name="Group 31"/>
          <p:cNvGrpSpPr>
            <a:grpSpLocks/>
          </p:cNvGrpSpPr>
          <p:nvPr/>
        </p:nvGrpSpPr>
        <p:grpSpPr bwMode="auto">
          <a:xfrm>
            <a:off x="6857590" y="5761831"/>
            <a:ext cx="180975" cy="180975"/>
            <a:chOff x="2313" y="3181"/>
            <a:chExt cx="113" cy="136"/>
          </a:xfrm>
        </p:grpSpPr>
        <p:sp>
          <p:nvSpPr>
            <p:cNvPr id="38"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9"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40"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41" name="Group 246"/>
          <p:cNvGrpSpPr>
            <a:grpSpLocks/>
          </p:cNvGrpSpPr>
          <p:nvPr/>
        </p:nvGrpSpPr>
        <p:grpSpPr bwMode="auto">
          <a:xfrm flipH="1">
            <a:off x="7586351" y="5734116"/>
            <a:ext cx="239067" cy="236406"/>
            <a:chOff x="2313" y="3181"/>
            <a:chExt cx="113" cy="136"/>
          </a:xfrm>
        </p:grpSpPr>
        <p:sp>
          <p:nvSpPr>
            <p:cNvPr id="42"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43"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44"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spTree>
    <p:extLst>
      <p:ext uri="{BB962C8B-B14F-4D97-AF65-F5344CB8AC3E}">
        <p14:creationId xmlns:p14="http://schemas.microsoft.com/office/powerpoint/2010/main" val="216147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27363"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7364"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latin typeface="Times New Roman" panose="02020603050405020304" pitchFamily="18" charset="0"/>
              </a:rPr>
              <a:t>2</a:t>
            </a:r>
            <a:r>
              <a:rPr lang="zh-CN" altLang="en-US" sz="2600" b="1" dirty="0">
                <a:solidFill>
                  <a:srgbClr val="011893"/>
                </a:solidFill>
                <a:latin typeface="Times New Roman" panose="02020603050405020304" pitchFamily="18" charset="0"/>
              </a:rPr>
              <a:t>、性质</a:t>
            </a:r>
            <a:endParaRPr lang="zh-CN" altLang="en-US" sz="2200" b="1" dirty="0">
              <a:solidFill>
                <a:srgbClr val="011893"/>
              </a:solidFill>
              <a:latin typeface="Times New Roman" panose="02020603050405020304" pitchFamily="18" charset="0"/>
            </a:endParaRPr>
          </a:p>
        </p:txBody>
      </p:sp>
      <p:grpSp>
        <p:nvGrpSpPr>
          <p:cNvPr id="21509" name="Group 5"/>
          <p:cNvGrpSpPr>
            <a:grpSpLocks/>
          </p:cNvGrpSpPr>
          <p:nvPr/>
        </p:nvGrpSpPr>
        <p:grpSpPr bwMode="auto">
          <a:xfrm>
            <a:off x="8101013" y="-46038"/>
            <a:ext cx="2501900" cy="5111751"/>
            <a:chOff x="4130" y="689"/>
            <a:chExt cx="1576" cy="3220"/>
          </a:xfrm>
        </p:grpSpPr>
        <p:sp>
          <p:nvSpPr>
            <p:cNvPr id="527366" name="Text Box 6"/>
            <p:cNvSpPr txBox="1">
              <a:spLocks noChangeArrowheads="1"/>
            </p:cNvSpPr>
            <p:nvPr/>
          </p:nvSpPr>
          <p:spPr bwMode="auto">
            <a:xfrm>
              <a:off x="4547" y="116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endParaRPr lang="en-US" altLang="zh-CN" sz="3600" b="1">
                <a:effectLst>
                  <a:outerShdw blurRad="38100" dist="38100" dir="2700000" algn="tl">
                    <a:srgbClr val="000000"/>
                  </a:outerShdw>
                </a:effectLst>
                <a:latin typeface="Times New Roman" panose="02020603050405020304" pitchFamily="18" charset="0"/>
              </a:endParaRPr>
            </a:p>
          </p:txBody>
        </p:sp>
        <p:sp>
          <p:nvSpPr>
            <p:cNvPr id="527367" name="Text Box 7"/>
            <p:cNvSpPr txBox="1">
              <a:spLocks noChangeArrowheads="1"/>
            </p:cNvSpPr>
            <p:nvPr/>
          </p:nvSpPr>
          <p:spPr bwMode="auto">
            <a:xfrm>
              <a:off x="4130" y="161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U</a:t>
              </a:r>
            </a:p>
          </p:txBody>
        </p:sp>
        <p:sp>
          <p:nvSpPr>
            <p:cNvPr id="527368" name="Text Box 8"/>
            <p:cNvSpPr txBox="1">
              <a:spLocks noChangeArrowheads="1"/>
            </p:cNvSpPr>
            <p:nvPr/>
          </p:nvSpPr>
          <p:spPr bwMode="auto">
            <a:xfrm>
              <a:off x="4541" y="157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a:t>
              </a:r>
            </a:p>
          </p:txBody>
        </p:sp>
        <p:sp>
          <p:nvSpPr>
            <p:cNvPr id="527369" name="Text Box 9"/>
            <p:cNvSpPr txBox="1">
              <a:spLocks noChangeArrowheads="1"/>
            </p:cNvSpPr>
            <p:nvPr/>
          </p:nvSpPr>
          <p:spPr bwMode="auto">
            <a:xfrm>
              <a:off x="4981" y="1591"/>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T</a:t>
              </a:r>
            </a:p>
          </p:txBody>
        </p:sp>
        <p:sp>
          <p:nvSpPr>
            <p:cNvPr id="21521" name="Line 10"/>
            <p:cNvSpPr>
              <a:spLocks noChangeShapeType="1"/>
            </p:cNvSpPr>
            <p:nvPr/>
          </p:nvSpPr>
          <p:spPr bwMode="auto">
            <a:xfrm flipH="1">
              <a:off x="4291" y="1507"/>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522" name="Line 11"/>
            <p:cNvSpPr>
              <a:spLocks noChangeShapeType="1"/>
            </p:cNvSpPr>
            <p:nvPr/>
          </p:nvSpPr>
          <p:spPr bwMode="auto">
            <a:xfrm>
              <a:off x="4703" y="150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523" name="Line 12"/>
            <p:cNvSpPr>
              <a:spLocks noChangeShapeType="1"/>
            </p:cNvSpPr>
            <p:nvPr/>
          </p:nvSpPr>
          <p:spPr bwMode="auto">
            <a:xfrm>
              <a:off x="4873" y="1503"/>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7373" name="Text Box 13"/>
            <p:cNvSpPr txBox="1">
              <a:spLocks noChangeArrowheads="1"/>
            </p:cNvSpPr>
            <p:nvPr/>
          </p:nvSpPr>
          <p:spPr bwMode="auto">
            <a:xfrm>
              <a:off x="4615" y="2546"/>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527374" name="Text Box 14"/>
            <p:cNvSpPr txBox="1">
              <a:spLocks noChangeArrowheads="1"/>
            </p:cNvSpPr>
            <p:nvPr/>
          </p:nvSpPr>
          <p:spPr bwMode="auto">
            <a:xfrm>
              <a:off x="5389" y="2573"/>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21526" name="Line 15"/>
            <p:cNvSpPr>
              <a:spLocks noChangeShapeType="1"/>
            </p:cNvSpPr>
            <p:nvPr/>
          </p:nvSpPr>
          <p:spPr bwMode="auto">
            <a:xfrm flipH="1">
              <a:off x="4815" y="2431"/>
              <a:ext cx="227"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527" name="Line 16"/>
            <p:cNvSpPr>
              <a:spLocks noChangeShapeType="1"/>
            </p:cNvSpPr>
            <p:nvPr/>
          </p:nvSpPr>
          <p:spPr bwMode="auto">
            <a:xfrm>
              <a:off x="5164" y="2474"/>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528" name="Line 17"/>
            <p:cNvSpPr>
              <a:spLocks noChangeShapeType="1"/>
            </p:cNvSpPr>
            <p:nvPr/>
          </p:nvSpPr>
          <p:spPr bwMode="auto">
            <a:xfrm>
              <a:off x="5277" y="2446"/>
              <a:ext cx="272" cy="13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7378" name="Text Box 18"/>
            <p:cNvSpPr txBox="1">
              <a:spLocks noChangeArrowheads="1"/>
            </p:cNvSpPr>
            <p:nvPr/>
          </p:nvSpPr>
          <p:spPr bwMode="auto">
            <a:xfrm>
              <a:off x="4556" y="68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E</a:t>
              </a:r>
            </a:p>
          </p:txBody>
        </p:sp>
        <p:sp>
          <p:nvSpPr>
            <p:cNvPr id="21530" name="Line 19"/>
            <p:cNvSpPr>
              <a:spLocks noChangeShapeType="1"/>
            </p:cNvSpPr>
            <p:nvPr/>
          </p:nvSpPr>
          <p:spPr bwMode="auto">
            <a:xfrm>
              <a:off x="4699" y="106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7380" name="Text Box 20"/>
            <p:cNvSpPr txBox="1">
              <a:spLocks noChangeArrowheads="1"/>
            </p:cNvSpPr>
            <p:nvPr/>
          </p:nvSpPr>
          <p:spPr bwMode="auto">
            <a:xfrm>
              <a:off x="4991" y="2597"/>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3600" b="1">
                  <a:effectLst>
                    <a:outerShdw blurRad="38100" dist="38100" dir="2700000" algn="tl">
                      <a:srgbClr val="000000"/>
                    </a:outerShdw>
                  </a:effectLst>
                  <a:latin typeface="Times New Roman" panose="02020603050405020304" pitchFamily="18" charset="0"/>
                </a:rPr>
                <a:t>*</a:t>
              </a:r>
            </a:p>
          </p:txBody>
        </p:sp>
        <p:sp>
          <p:nvSpPr>
            <p:cNvPr id="527381" name="Text Box 21"/>
            <p:cNvSpPr txBox="1">
              <a:spLocks noChangeArrowheads="1"/>
            </p:cNvSpPr>
            <p:nvPr/>
          </p:nvSpPr>
          <p:spPr bwMode="auto">
            <a:xfrm>
              <a:off x="4986" y="208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V</a:t>
              </a:r>
            </a:p>
          </p:txBody>
        </p:sp>
        <p:sp>
          <p:nvSpPr>
            <p:cNvPr id="21533" name="Line 22"/>
            <p:cNvSpPr>
              <a:spLocks noChangeShapeType="1"/>
            </p:cNvSpPr>
            <p:nvPr/>
          </p:nvSpPr>
          <p:spPr bwMode="auto">
            <a:xfrm>
              <a:off x="5147" y="1949"/>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7383" name="Text Box 23"/>
            <p:cNvSpPr txBox="1">
              <a:spLocks noChangeArrowheads="1"/>
            </p:cNvSpPr>
            <p:nvPr/>
          </p:nvSpPr>
          <p:spPr bwMode="auto">
            <a:xfrm>
              <a:off x="5360" y="3099"/>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1535" name="Line 24"/>
            <p:cNvSpPr>
              <a:spLocks noChangeShapeType="1"/>
            </p:cNvSpPr>
            <p:nvPr/>
          </p:nvSpPr>
          <p:spPr bwMode="auto">
            <a:xfrm>
              <a:off x="5519" y="2936"/>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7385" name="Text Box 25"/>
            <p:cNvSpPr txBox="1">
              <a:spLocks noChangeArrowheads="1"/>
            </p:cNvSpPr>
            <p:nvPr/>
          </p:nvSpPr>
          <p:spPr bwMode="auto">
            <a:xfrm>
              <a:off x="4619" y="3034"/>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F</a:t>
              </a:r>
            </a:p>
          </p:txBody>
        </p:sp>
        <p:sp>
          <p:nvSpPr>
            <p:cNvPr id="527386" name="Text Box 26"/>
            <p:cNvSpPr txBox="1">
              <a:spLocks noChangeArrowheads="1"/>
            </p:cNvSpPr>
            <p:nvPr/>
          </p:nvSpPr>
          <p:spPr bwMode="auto">
            <a:xfrm>
              <a:off x="4621" y="3505"/>
              <a:ext cx="31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en-US" altLang="zh-CN" sz="3600" b="1">
                  <a:effectLst>
                    <a:outerShdw blurRad="38100" dist="38100" dir="2700000" algn="tl">
                      <a:srgbClr val="000000"/>
                    </a:outerShdw>
                  </a:effectLst>
                  <a:latin typeface="Times New Roman" panose="02020603050405020304" pitchFamily="18" charset="0"/>
                </a:rPr>
                <a:t>i</a:t>
              </a:r>
            </a:p>
          </p:txBody>
        </p:sp>
        <p:sp>
          <p:nvSpPr>
            <p:cNvPr id="21538" name="Line 27"/>
            <p:cNvSpPr>
              <a:spLocks noChangeShapeType="1"/>
            </p:cNvSpPr>
            <p:nvPr/>
          </p:nvSpPr>
          <p:spPr bwMode="auto">
            <a:xfrm>
              <a:off x="4769" y="3383"/>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539" name="Line 28"/>
            <p:cNvSpPr>
              <a:spLocks noChangeShapeType="1"/>
            </p:cNvSpPr>
            <p:nvPr/>
          </p:nvSpPr>
          <p:spPr bwMode="auto">
            <a:xfrm>
              <a:off x="4769" y="2912"/>
              <a:ext cx="1" cy="181"/>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1510" name="Rectangle 29"/>
          <p:cNvSpPr>
            <a:spLocks noChangeArrowheads="1"/>
          </p:cNvSpPr>
          <p:nvPr/>
        </p:nvSpPr>
        <p:spPr bwMode="auto">
          <a:xfrm>
            <a:off x="1931989" y="1881188"/>
            <a:ext cx="5534025"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7390" name="Rectangle 30"/>
          <p:cNvSpPr>
            <a:spLocks noChangeArrowheads="1"/>
          </p:cNvSpPr>
          <p:nvPr/>
        </p:nvSpPr>
        <p:spPr bwMode="auto">
          <a:xfrm>
            <a:off x="1974850" y="4978400"/>
            <a:ext cx="42291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effectLst>
                  <a:outerShdw blurRad="38100" dist="38100" dir="2700000" algn="tl">
                    <a:srgbClr val="000000"/>
                  </a:outerShdw>
                </a:effectLst>
              </a:rPr>
              <a:t>通俗地讲，句柄就是从左到右扫描该句型，夹在最靠左的一对最小范围的“大于号”和“小于号”间的子串</a:t>
            </a:r>
            <a:endParaRPr lang="zh-CN" altLang="en-US" sz="2000" dirty="0">
              <a:solidFill>
                <a:srgbClr val="011893"/>
              </a:solidFill>
            </a:endParaRPr>
          </a:p>
        </p:txBody>
      </p:sp>
      <p:sp>
        <p:nvSpPr>
          <p:cNvPr id="21512" name="Text Box 31"/>
          <p:cNvSpPr txBox="1">
            <a:spLocks noChangeArrowheads="1"/>
          </p:cNvSpPr>
          <p:nvPr/>
        </p:nvSpPr>
        <p:spPr bwMode="auto">
          <a:xfrm>
            <a:off x="6502400" y="5562600"/>
            <a:ext cx="4699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solidFill>
                  <a:srgbClr val="011893"/>
                </a:solidFill>
                <a:latin typeface="Times New Roman" panose="02020603050405020304" pitchFamily="18" charset="0"/>
              </a:rPr>
              <a:t>#    E     #</a:t>
            </a:r>
          </a:p>
        </p:txBody>
      </p:sp>
      <p:sp useBgFill="1">
        <p:nvSpPr>
          <p:cNvPr id="21514" name="Rectangle 33"/>
          <p:cNvSpPr>
            <a:spLocks noChangeArrowheads="1"/>
          </p:cNvSpPr>
          <p:nvPr/>
        </p:nvSpPr>
        <p:spPr bwMode="auto">
          <a:xfrm>
            <a:off x="8204200" y="523876"/>
            <a:ext cx="2451100" cy="4619625"/>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21515" name="Text Box 34"/>
          <p:cNvSpPr txBox="1">
            <a:spLocks noChangeArrowheads="1"/>
          </p:cNvSpPr>
          <p:nvPr/>
        </p:nvSpPr>
        <p:spPr bwMode="auto">
          <a:xfrm>
            <a:off x="7446963" y="5438776"/>
            <a:ext cx="635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p>
        </p:txBody>
      </p:sp>
      <p:sp>
        <p:nvSpPr>
          <p:cNvPr id="21516" name="Rectangle 35"/>
          <p:cNvSpPr>
            <a:spLocks noChangeArrowheads="1"/>
          </p:cNvSpPr>
          <p:nvPr/>
        </p:nvSpPr>
        <p:spPr bwMode="auto">
          <a:xfrm>
            <a:off x="1887539" y="3511551"/>
            <a:ext cx="6523037"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000" b="1">
                <a:latin typeface="Times New Roman" panose="02020603050405020304" pitchFamily="18" charset="0"/>
                <a:ea typeface="楷体" panose="02010609060101010101" pitchFamily="49" charset="-122"/>
              </a:rPr>
              <a:t>为了保证即便句柄是从第一个符号开始或到最后一个符号结束时，上述结论也正确，约定每个句型被括在两个符号＃之间，并且对文法的任意符号</a:t>
            </a:r>
            <a:r>
              <a:rPr lang="en-US" altLang="zh-CN" sz="2000" b="1">
                <a:latin typeface="Times New Roman" panose="02020603050405020304" pitchFamily="18" charset="0"/>
                <a:ea typeface="楷体" panose="02010609060101010101" pitchFamily="49" charset="-122"/>
              </a:rPr>
              <a:t>S</a:t>
            </a:r>
            <a:r>
              <a:rPr lang="zh-CN" altLang="en-US" sz="2000" b="1">
                <a:latin typeface="Times New Roman" panose="02020603050405020304" pitchFamily="18" charset="0"/>
                <a:ea typeface="楷体" panose="02010609060101010101" pitchFamily="49" charset="-122"/>
              </a:rPr>
              <a:t>均有＃</a:t>
            </a:r>
            <a:r>
              <a:rPr lang="en-US" altLang="zh-CN" sz="2000" b="1">
                <a:latin typeface="Times New Roman" panose="02020603050405020304" pitchFamily="18" charset="0"/>
                <a:ea typeface="楷体" panose="02010609060101010101" pitchFamily="49" charset="-122"/>
              </a:rPr>
              <a:t>&lt;·S</a:t>
            </a:r>
            <a:r>
              <a:rPr lang="zh-CN" altLang="en-US" sz="2000" b="1">
                <a:latin typeface="Times New Roman" panose="02020603050405020304" pitchFamily="18" charset="0"/>
                <a:ea typeface="楷体" panose="02010609060101010101" pitchFamily="49" charset="-122"/>
              </a:rPr>
              <a:t>和</a:t>
            </a:r>
            <a:r>
              <a:rPr lang="en-US" altLang="zh-CN" sz="2000" b="1">
                <a:latin typeface="Times New Roman" panose="02020603050405020304" pitchFamily="18" charset="0"/>
                <a:ea typeface="楷体" panose="02010609060101010101" pitchFamily="49" charset="-122"/>
              </a:rPr>
              <a:t>S·&gt;</a:t>
            </a:r>
            <a:r>
              <a:rPr lang="zh-CN" altLang="en-US" sz="2000" b="1">
                <a:latin typeface="Times New Roman" panose="02020603050405020304" pitchFamily="18" charset="0"/>
                <a:ea typeface="楷体" panose="02010609060101010101" pitchFamily="49" charset="-122"/>
              </a:rPr>
              <a:t>＃</a:t>
            </a:r>
          </a:p>
        </p:txBody>
      </p:sp>
      <p:grpSp>
        <p:nvGrpSpPr>
          <p:cNvPr id="36" name="Group 31"/>
          <p:cNvGrpSpPr>
            <a:grpSpLocks/>
          </p:cNvGrpSpPr>
          <p:nvPr/>
        </p:nvGrpSpPr>
        <p:grpSpPr bwMode="auto">
          <a:xfrm>
            <a:off x="6856236" y="5821712"/>
            <a:ext cx="180975" cy="180975"/>
            <a:chOff x="2313" y="3181"/>
            <a:chExt cx="113" cy="136"/>
          </a:xfrm>
        </p:grpSpPr>
        <p:sp>
          <p:nvSpPr>
            <p:cNvPr id="37"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8"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39"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40" name="Group 246"/>
          <p:cNvGrpSpPr>
            <a:grpSpLocks/>
          </p:cNvGrpSpPr>
          <p:nvPr/>
        </p:nvGrpSpPr>
        <p:grpSpPr bwMode="auto">
          <a:xfrm flipH="1">
            <a:off x="7644929" y="5757135"/>
            <a:ext cx="239067" cy="236406"/>
            <a:chOff x="2313" y="3181"/>
            <a:chExt cx="113" cy="136"/>
          </a:xfrm>
        </p:grpSpPr>
        <p:sp>
          <p:nvSpPr>
            <p:cNvPr id="41"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42"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43"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spTree>
    <p:extLst>
      <p:ext uri="{BB962C8B-B14F-4D97-AF65-F5344CB8AC3E}">
        <p14:creationId xmlns:p14="http://schemas.microsoft.com/office/powerpoint/2010/main" val="184021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28387"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8388"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latin typeface="Times New Roman" panose="02020603050405020304" pitchFamily="18" charset="0"/>
              </a:rPr>
              <a:t>2</a:t>
            </a:r>
            <a:r>
              <a:rPr lang="zh-CN" altLang="en-US" sz="2600" b="1" dirty="0">
                <a:solidFill>
                  <a:srgbClr val="011893"/>
                </a:solidFill>
                <a:latin typeface="Times New Roman" panose="02020603050405020304" pitchFamily="18" charset="0"/>
              </a:rPr>
              <a:t>、性质</a:t>
            </a:r>
            <a:endParaRPr lang="zh-CN" altLang="en-US" sz="2200" b="1" dirty="0">
              <a:solidFill>
                <a:srgbClr val="011893"/>
              </a:solidFill>
              <a:latin typeface="Times New Roman" panose="02020603050405020304" pitchFamily="18" charset="0"/>
            </a:endParaRPr>
          </a:p>
        </p:txBody>
      </p:sp>
      <p:sp>
        <p:nvSpPr>
          <p:cNvPr id="22533" name="Rectangle 29"/>
          <p:cNvSpPr>
            <a:spLocks noChangeArrowheads="1"/>
          </p:cNvSpPr>
          <p:nvPr/>
        </p:nvSpPr>
        <p:spPr bwMode="auto">
          <a:xfrm>
            <a:off x="1946276" y="1938338"/>
            <a:ext cx="5534025" cy="150502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8414" name="Rectangle 30"/>
          <p:cNvSpPr>
            <a:spLocks noChangeArrowheads="1"/>
          </p:cNvSpPr>
          <p:nvPr/>
        </p:nvSpPr>
        <p:spPr bwMode="auto">
          <a:xfrm>
            <a:off x="6196013" y="3681413"/>
            <a:ext cx="4229100" cy="1631216"/>
          </a:xfrm>
          <a:prstGeom prst="rect">
            <a:avLst/>
          </a:prstGeom>
          <a:noFill/>
          <a:ln w="25400">
            <a:solidFill>
              <a:srgbClr val="01189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effectLst>
                  <a:outerShdw blurRad="38100" dist="38100" dir="2700000" algn="tl">
                    <a:srgbClr val="000000"/>
                  </a:outerShdw>
                </a:effectLst>
              </a:rPr>
              <a:t>通俗地讲，句柄就是从左到右扫描该句型，夹在最靠左的一对最小范围的“大于号”和“小于号”间的子串</a:t>
            </a:r>
            <a:endParaRPr lang="zh-CN" altLang="en-US" sz="2000" dirty="0">
              <a:solidFill>
                <a:srgbClr val="011893"/>
              </a:solidFill>
            </a:endParaRPr>
          </a:p>
        </p:txBody>
      </p:sp>
      <p:sp>
        <p:nvSpPr>
          <p:cNvPr id="22535" name="Text Box 36"/>
          <p:cNvSpPr txBox="1">
            <a:spLocks noChangeArrowheads="1"/>
          </p:cNvSpPr>
          <p:nvPr/>
        </p:nvSpPr>
        <p:spPr bwMode="auto">
          <a:xfrm>
            <a:off x="1976439" y="4818064"/>
            <a:ext cx="393382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400" b="1">
                <a:latin typeface="Arial" panose="020B0604020202020204" pitchFamily="34" charset="0"/>
                <a:ea typeface="楷体" panose="02010609060101010101" pitchFamily="49" charset="-122"/>
              </a:rPr>
              <a:t>只要编译器从左到右扫描输入串，按照上述原则，则每次都能找到句柄，进行归约</a:t>
            </a:r>
          </a:p>
        </p:txBody>
      </p:sp>
      <p:sp>
        <p:nvSpPr>
          <p:cNvPr id="22536" name="AutoShape 37"/>
          <p:cNvSpPr>
            <a:spLocks noChangeArrowheads="1"/>
          </p:cNvSpPr>
          <p:nvPr/>
        </p:nvSpPr>
        <p:spPr bwMode="auto">
          <a:xfrm>
            <a:off x="1860551" y="4745039"/>
            <a:ext cx="4106863" cy="168433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22537" name="Line 38"/>
          <p:cNvSpPr>
            <a:spLocks noChangeShapeType="1"/>
          </p:cNvSpPr>
          <p:nvPr/>
        </p:nvSpPr>
        <p:spPr bwMode="auto">
          <a:xfrm flipV="1">
            <a:off x="3875088" y="3629026"/>
            <a:ext cx="0" cy="942975"/>
          </a:xfrm>
          <a:prstGeom prst="line">
            <a:avLst/>
          </a:prstGeom>
          <a:noFill/>
          <a:ln w="635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8" name="Line 39"/>
          <p:cNvSpPr>
            <a:spLocks noChangeShapeType="1"/>
          </p:cNvSpPr>
          <p:nvPr/>
        </p:nvSpPr>
        <p:spPr bwMode="auto">
          <a:xfrm flipV="1">
            <a:off x="6267451" y="5021263"/>
            <a:ext cx="1306513" cy="768350"/>
          </a:xfrm>
          <a:prstGeom prst="line">
            <a:avLst/>
          </a:prstGeom>
          <a:noFill/>
          <a:ln w="635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058390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29411"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29412"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latin typeface="Times New Roman" panose="02020603050405020304" pitchFamily="18" charset="0"/>
              </a:rPr>
              <a:t>2</a:t>
            </a:r>
            <a:r>
              <a:rPr lang="zh-CN" altLang="en-US" sz="2600" b="1" dirty="0">
                <a:solidFill>
                  <a:srgbClr val="011893"/>
                </a:solidFill>
                <a:latin typeface="Times New Roman" panose="02020603050405020304" pitchFamily="18" charset="0"/>
              </a:rPr>
              <a:t>、性质</a:t>
            </a:r>
            <a:endParaRPr lang="zh-CN" altLang="en-US" sz="2200" b="1" dirty="0">
              <a:solidFill>
                <a:srgbClr val="011893"/>
              </a:solidFill>
              <a:latin typeface="Times New Roman" panose="02020603050405020304" pitchFamily="18" charset="0"/>
            </a:endParaRPr>
          </a:p>
        </p:txBody>
      </p:sp>
      <p:sp>
        <p:nvSpPr>
          <p:cNvPr id="23557" name="Rectangle 5"/>
          <p:cNvSpPr>
            <a:spLocks noChangeArrowheads="1"/>
          </p:cNvSpPr>
          <p:nvPr/>
        </p:nvSpPr>
        <p:spPr bwMode="auto">
          <a:xfrm>
            <a:off x="1946276" y="1938338"/>
            <a:ext cx="5534025" cy="150502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句型</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1</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2</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n</a:t>
            </a:r>
            <a:r>
              <a:rPr lang="zh-CN" altLang="en-US" sz="2200" b="1" dirty="0">
                <a:latin typeface="Times New Roman" panose="02020603050405020304" pitchFamily="18" charset="0"/>
              </a:rPr>
              <a:t>中的句柄，是满足下列条件</a:t>
            </a:r>
          </a:p>
          <a:p>
            <a:pPr eaLnBrk="1" hangingPunct="1">
              <a:lnSpc>
                <a:spcPct val="135000"/>
              </a:lnSpc>
              <a:spcBef>
                <a:spcPct val="0"/>
              </a:spcBef>
              <a:buClrTx/>
              <a:buSzTx/>
              <a:buFont typeface="Arial" panose="020B0604020202020204" pitchFamily="34" charset="0"/>
              <a:buNone/>
            </a:pP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&lt;·S</a:t>
            </a:r>
            <a:r>
              <a:rPr lang="en-US" altLang="zh-CN" sz="2400" b="1" baseline="-25000" dirty="0">
                <a:solidFill>
                  <a:srgbClr val="011893"/>
                </a:solidFill>
                <a:latin typeface="Times New Roman" panose="02020603050405020304" pitchFamily="18" charset="0"/>
              </a:rPr>
              <a:t>i</a:t>
            </a:r>
            <a:r>
              <a:rPr lang="en-US" altLang="zh-CN" sz="2400" b="1" dirty="0">
                <a:solidFill>
                  <a:srgbClr val="011893"/>
                </a:solidFill>
                <a:latin typeface="Times New Roman" panose="02020603050405020304" pitchFamily="18" charset="0"/>
              </a:rPr>
              <a:t>   S</a:t>
            </a:r>
            <a:r>
              <a:rPr lang="en-US" altLang="zh-CN" sz="2400" b="1" baseline="-25000" dirty="0">
                <a:solidFill>
                  <a:srgbClr val="011893"/>
                </a:solidFill>
                <a:latin typeface="Times New Roman" panose="02020603050405020304" pitchFamily="18" charset="0"/>
              </a:rPr>
              <a:t>i+1</a:t>
            </a:r>
            <a:r>
              <a:rPr lang="en-US" altLang="zh-CN" sz="2400" b="1" dirty="0">
                <a:solidFill>
                  <a:srgbClr val="011893"/>
                </a:solidFill>
                <a:latin typeface="Times New Roman" panose="02020603050405020304" pitchFamily="18" charset="0"/>
              </a:rPr>
              <a:t>    …   </a:t>
            </a:r>
            <a:r>
              <a:rPr lang="en-US" altLang="zh-CN" sz="2400" b="1" dirty="0" err="1">
                <a:solidFill>
                  <a:srgbClr val="011893"/>
                </a:solidFill>
                <a:latin typeface="Times New Roman" panose="02020603050405020304" pitchFamily="18" charset="0"/>
              </a:rPr>
              <a:t>S</a:t>
            </a:r>
            <a:r>
              <a:rPr lang="en-US" altLang="zh-CN" sz="2400" b="1" baseline="-25000" dirty="0" err="1">
                <a:solidFill>
                  <a:srgbClr val="011893"/>
                </a:solidFill>
                <a:latin typeface="Times New Roman" panose="02020603050405020304" pitchFamily="18" charset="0"/>
              </a:rPr>
              <a:t>j</a:t>
            </a:r>
            <a:r>
              <a:rPr lang="en-US" altLang="zh-CN" sz="2400" b="1" dirty="0">
                <a:solidFill>
                  <a:srgbClr val="011893"/>
                </a:solidFill>
                <a:latin typeface="Times New Roman" panose="02020603050405020304" pitchFamily="18" charset="0"/>
              </a:rPr>
              <a:t>·&gt;S</a:t>
            </a:r>
            <a:r>
              <a:rPr lang="en-US" altLang="zh-CN" sz="2400" b="1" baseline="-25000" dirty="0">
                <a:solidFill>
                  <a:srgbClr val="011893"/>
                </a:solidFill>
                <a:latin typeface="Times New Roman" panose="02020603050405020304" pitchFamily="18" charset="0"/>
              </a:rPr>
              <a:t>j+1</a:t>
            </a:r>
          </a:p>
          <a:p>
            <a:pPr eaLnBrk="1" hangingPunct="1">
              <a:lnSpc>
                <a:spcPct val="135000"/>
              </a:lnSpc>
              <a:spcBef>
                <a:spcPct val="0"/>
              </a:spcBef>
              <a:buClrTx/>
              <a:buSzTx/>
              <a:buFont typeface="Arial" panose="020B0604020202020204" pitchFamily="34" charset="0"/>
              <a:buNone/>
            </a:pPr>
            <a:r>
              <a:rPr lang="zh-CN" altLang="en-US" sz="2200" b="1" dirty="0">
                <a:latin typeface="Times New Roman" panose="02020603050405020304" pitchFamily="18" charset="0"/>
              </a:rPr>
              <a:t>的最左子串</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a:t>
            </a:r>
            <a:r>
              <a:rPr lang="en-US" altLang="zh-CN" sz="2200" b="1" dirty="0">
                <a:latin typeface="Times New Roman" panose="02020603050405020304" pitchFamily="18" charset="0"/>
              </a:rPr>
              <a:t>S</a:t>
            </a:r>
            <a:r>
              <a:rPr lang="en-US" altLang="zh-CN" sz="2200" b="1" baseline="-25000" dirty="0">
                <a:latin typeface="Times New Roman" panose="02020603050405020304" pitchFamily="18" charset="0"/>
              </a:rPr>
              <a:t>i+1</a:t>
            </a:r>
            <a:r>
              <a:rPr lang="en-US" altLang="zh-CN" sz="2200" b="1" dirty="0">
                <a:latin typeface="Times New Roman" panose="02020603050405020304" pitchFamily="18" charset="0"/>
              </a:rPr>
              <a:t>…</a:t>
            </a:r>
            <a:r>
              <a:rPr lang="en-US" altLang="zh-CN" sz="2200" b="1" dirty="0" err="1">
                <a:latin typeface="Times New Roman" panose="02020603050405020304" pitchFamily="18" charset="0"/>
              </a:rPr>
              <a:t>S</a:t>
            </a:r>
            <a:r>
              <a:rPr lang="en-US" altLang="zh-CN" sz="2200" b="1" baseline="-25000" dirty="0" err="1">
                <a:latin typeface="Times New Roman" panose="02020603050405020304" pitchFamily="18" charset="0"/>
              </a:rPr>
              <a:t>j</a:t>
            </a:r>
            <a:r>
              <a:rPr lang="en-US" altLang="zh-CN" sz="2200" b="1" dirty="0">
                <a:latin typeface="Times New Roman" panose="02020603050405020304" pitchFamily="18" charset="0"/>
              </a:rPr>
              <a:t> </a:t>
            </a:r>
          </a:p>
        </p:txBody>
      </p:sp>
      <p:sp>
        <p:nvSpPr>
          <p:cNvPr id="529414" name="Rectangle 6"/>
          <p:cNvSpPr>
            <a:spLocks noChangeArrowheads="1"/>
          </p:cNvSpPr>
          <p:nvPr/>
        </p:nvSpPr>
        <p:spPr bwMode="auto">
          <a:xfrm>
            <a:off x="6196013" y="3681413"/>
            <a:ext cx="4229100" cy="1631216"/>
          </a:xfrm>
          <a:prstGeom prst="rect">
            <a:avLst/>
          </a:prstGeom>
          <a:noFill/>
          <a:ln w="25400">
            <a:solidFill>
              <a:srgbClr val="01189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lang="zh-CN" altLang="en-US" sz="2000" b="1" dirty="0">
                <a:solidFill>
                  <a:srgbClr val="011893"/>
                </a:solidFill>
                <a:effectLst>
                  <a:outerShdw blurRad="38100" dist="38100" dir="2700000" algn="tl">
                    <a:srgbClr val="000000"/>
                  </a:outerShdw>
                </a:effectLst>
              </a:rPr>
              <a:t>通俗地讲，句柄就是从左到右扫描该句型，夹在最靠左的一对最小范围的“大于号”和“小于号”间的子串</a:t>
            </a:r>
            <a:endParaRPr lang="zh-CN" altLang="en-US" sz="2000" dirty="0">
              <a:solidFill>
                <a:srgbClr val="011893"/>
              </a:solidFill>
            </a:endParaRPr>
          </a:p>
        </p:txBody>
      </p:sp>
      <p:sp>
        <p:nvSpPr>
          <p:cNvPr id="23559" name="Text Box 7"/>
          <p:cNvSpPr txBox="1">
            <a:spLocks noChangeArrowheads="1"/>
          </p:cNvSpPr>
          <p:nvPr/>
        </p:nvSpPr>
        <p:spPr bwMode="auto">
          <a:xfrm>
            <a:off x="1976439" y="4889500"/>
            <a:ext cx="3933825"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zh-CN" altLang="en-US" sz="2100" b="1">
                <a:latin typeface="Times New Roman" panose="02020603050405020304" pitchFamily="18" charset="0"/>
                <a:ea typeface="楷体" panose="02010609060101010101" pitchFamily="49" charset="-122"/>
              </a:rPr>
              <a:t>还有一点要注意，那就是，简单优先文法所产生的任何句型，都不能含有</a:t>
            </a:r>
            <a:r>
              <a:rPr lang="en-US" altLang="zh-CN" sz="2100" b="1">
                <a:latin typeface="Times New Roman" panose="02020603050405020304" pitchFamily="18" charset="0"/>
                <a:ea typeface="楷体" panose="02010609060101010101" pitchFamily="49" charset="-122"/>
              </a:rPr>
              <a:t>1</a:t>
            </a:r>
            <a:r>
              <a:rPr lang="zh-CN" altLang="en-US" sz="2100" b="1">
                <a:latin typeface="Times New Roman" panose="02020603050405020304" pitchFamily="18" charset="0"/>
                <a:ea typeface="楷体" panose="02010609060101010101" pitchFamily="49" charset="-122"/>
              </a:rPr>
              <a:t>个以上的句柄</a:t>
            </a:r>
          </a:p>
        </p:txBody>
      </p:sp>
      <p:sp>
        <p:nvSpPr>
          <p:cNvPr id="23560" name="AutoShape 8"/>
          <p:cNvSpPr>
            <a:spLocks noChangeArrowheads="1"/>
          </p:cNvSpPr>
          <p:nvPr/>
        </p:nvSpPr>
        <p:spPr bwMode="auto">
          <a:xfrm>
            <a:off x="1860551" y="4745039"/>
            <a:ext cx="4106863" cy="1684337"/>
          </a:xfrm>
          <a:prstGeom prst="roundRect">
            <a:avLst>
              <a:gd name="adj" fmla="val 16667"/>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23561" name="Oval 11"/>
          <p:cNvSpPr>
            <a:spLocks noChangeArrowheads="1"/>
          </p:cNvSpPr>
          <p:nvPr/>
        </p:nvSpPr>
        <p:spPr bwMode="auto">
          <a:xfrm>
            <a:off x="6637339" y="5532438"/>
            <a:ext cx="3773487" cy="754062"/>
          </a:xfrm>
          <a:prstGeom prst="ellipse">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2000" b="1" dirty="0">
                <a:solidFill>
                  <a:srgbClr val="011893"/>
                </a:solidFill>
                <a:latin typeface="Arial" panose="020B0604020202020204" pitchFamily="34" charset="0"/>
                <a:ea typeface="楷体" panose="02010609060101010101" pitchFamily="49" charset="-122"/>
              </a:rPr>
              <a:t>也就是说，文法不能有二义性</a:t>
            </a:r>
          </a:p>
        </p:txBody>
      </p:sp>
      <p:sp>
        <p:nvSpPr>
          <p:cNvPr id="23562" name="AutoShape 12"/>
          <p:cNvSpPr>
            <a:spLocks noChangeArrowheads="1"/>
          </p:cNvSpPr>
          <p:nvPr/>
        </p:nvSpPr>
        <p:spPr bwMode="auto">
          <a:xfrm>
            <a:off x="6037263" y="5719764"/>
            <a:ext cx="552450" cy="479425"/>
          </a:xfrm>
          <a:prstGeom prst="rightArrow">
            <a:avLst>
              <a:gd name="adj1" fmla="val 50000"/>
              <a:gd name="adj2" fmla="val 28808"/>
            </a:avLst>
          </a:prstGeom>
          <a:noFill/>
          <a:ln w="25400">
            <a:solidFill>
              <a:srgbClr val="011893"/>
            </a:solidFill>
            <a:miter lim="800000"/>
            <a:headEnd/>
            <a:tailEn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spTree>
    <p:extLst>
      <p:ext uri="{BB962C8B-B14F-4D97-AF65-F5344CB8AC3E}">
        <p14:creationId xmlns:p14="http://schemas.microsoft.com/office/powerpoint/2010/main" val="137072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30435" name="Rectangle 3"/>
          <p:cNvSpPr>
            <a:spLocks noChangeArrowheads="1"/>
          </p:cNvSpPr>
          <p:nvPr/>
        </p:nvSpPr>
        <p:spPr bwMode="auto">
          <a:xfrm>
            <a:off x="1806575" y="598488"/>
            <a:ext cx="344805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三、简单优先文法</a:t>
            </a:r>
          </a:p>
        </p:txBody>
      </p:sp>
      <p:sp>
        <p:nvSpPr>
          <p:cNvPr id="530436" name="Rectangle 4"/>
          <p:cNvSpPr>
            <a:spLocks noChangeArrowheads="1"/>
          </p:cNvSpPr>
          <p:nvPr/>
        </p:nvSpPr>
        <p:spPr bwMode="auto">
          <a:xfrm>
            <a:off x="1965325" y="1282700"/>
            <a:ext cx="8504238" cy="56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34000"/>
              </a:lnSpc>
              <a:buFont typeface="Arial" panose="020B0604020202020204" pitchFamily="34" charset="0"/>
              <a:buNone/>
              <a:defRPr/>
            </a:pPr>
            <a:r>
              <a:rPr lang="en-US" altLang="zh-CN" sz="2600" b="1" dirty="0">
                <a:solidFill>
                  <a:srgbClr val="011893"/>
                </a:solidFill>
                <a:effectLst>
                  <a:outerShdw blurRad="38100" dist="38100" dir="2700000" algn="tl">
                    <a:srgbClr val="000000"/>
                  </a:outerShdw>
                </a:effectLst>
                <a:latin typeface="Times New Roman" panose="02020603050405020304" pitchFamily="18" charset="0"/>
              </a:rPr>
              <a:t>2</a:t>
            </a:r>
            <a:r>
              <a:rPr lang="zh-CN" altLang="en-US" sz="2600" b="1" dirty="0">
                <a:solidFill>
                  <a:srgbClr val="011893"/>
                </a:solidFill>
                <a:effectLst>
                  <a:outerShdw blurRad="38100" dist="38100" dir="2700000" algn="tl">
                    <a:srgbClr val="000000"/>
                  </a:outerShdw>
                </a:effectLst>
                <a:latin typeface="Times New Roman" panose="02020603050405020304" pitchFamily="18" charset="0"/>
              </a:rPr>
              <a:t>、性质</a:t>
            </a:r>
            <a:endParaRPr lang="zh-CN" altLang="en-US" sz="2200" b="1" dirty="0">
              <a:solidFill>
                <a:srgbClr val="011893"/>
              </a:solidFill>
              <a:effectLst>
                <a:outerShdw blurRad="38100" dist="38100" dir="2700000" algn="tl">
                  <a:srgbClr val="000000"/>
                </a:outerShdw>
              </a:effectLst>
              <a:latin typeface="Times New Roman" panose="02020603050405020304" pitchFamily="18" charset="0"/>
            </a:endParaRPr>
          </a:p>
        </p:txBody>
      </p:sp>
      <p:sp>
        <p:nvSpPr>
          <p:cNvPr id="530443" name="Rectangle 11"/>
          <p:cNvSpPr>
            <a:spLocks noChangeArrowheads="1"/>
          </p:cNvSpPr>
          <p:nvPr/>
        </p:nvSpPr>
        <p:spPr bwMode="auto">
          <a:xfrm>
            <a:off x="1995489" y="1938339"/>
            <a:ext cx="82581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25000"/>
              </a:lnSpc>
              <a:buFont typeface="Arial" panose="020B0604020202020204" pitchFamily="34" charset="0"/>
              <a:buNone/>
              <a:defRPr/>
            </a:pPr>
            <a:r>
              <a:rPr kumimoji="1" lang="zh-CN" altLang="en-US" sz="2400" b="1" dirty="0">
                <a:effectLst>
                  <a:outerShdw blurRad="38100" dist="38100" dir="2700000" algn="tl">
                    <a:srgbClr val="000000"/>
                  </a:outerShdw>
                </a:effectLst>
                <a:latin typeface="Times New Roman" panose="02020603050405020304" pitchFamily="18" charset="0"/>
              </a:rPr>
              <a:t>举例</a:t>
            </a:r>
            <a:r>
              <a:rPr kumimoji="1" lang="en-US" altLang="zh-CN" sz="2400" b="1" dirty="0">
                <a:effectLst>
                  <a:outerShdw blurRad="38100" dist="38100" dir="2700000" algn="tl">
                    <a:srgbClr val="000000"/>
                  </a:outerShdw>
                </a:effectLst>
                <a:latin typeface="Times New Roman" panose="02020603050405020304" pitchFamily="18" charset="0"/>
              </a:rPr>
              <a:t>——E::=E+E | E*E | (E) | </a:t>
            </a:r>
            <a:r>
              <a:rPr kumimoji="1" lang="en-US" altLang="zh-CN" sz="2400" b="1" dirty="0" err="1">
                <a:effectLst>
                  <a:outerShdw blurRad="38100" dist="38100" dir="2700000" algn="tl">
                    <a:srgbClr val="000000"/>
                  </a:outerShdw>
                </a:effectLst>
                <a:latin typeface="Times New Roman" panose="02020603050405020304" pitchFamily="18" charset="0"/>
              </a:rPr>
              <a:t>i</a:t>
            </a:r>
            <a:endParaRPr kumimoji="1" lang="en-US" altLang="zh-CN" sz="2400" b="1" dirty="0">
              <a:effectLst>
                <a:outerShdw blurRad="38100" dist="38100" dir="2700000" algn="tl">
                  <a:srgbClr val="000000"/>
                </a:outerShdw>
              </a:effectLst>
              <a:latin typeface="Times New Roman" panose="02020603050405020304" pitchFamily="18" charset="0"/>
            </a:endParaRPr>
          </a:p>
          <a:p>
            <a:pPr algn="just" eaLnBrk="1" hangingPunct="1">
              <a:lnSpc>
                <a:spcPct val="125000"/>
              </a:lnSpc>
              <a:buFont typeface="Arial" panose="020B0604020202020204" pitchFamily="34" charset="0"/>
              <a:buNone/>
              <a:defRPr/>
            </a:pPr>
            <a:r>
              <a:rPr kumimoji="1" lang="zh-CN" altLang="en-US" sz="2400" b="1" dirty="0">
                <a:effectLst>
                  <a:outerShdw blurRad="38100" dist="38100" dir="2700000" algn="tl">
                    <a:srgbClr val="000000"/>
                  </a:outerShdw>
                </a:effectLst>
                <a:latin typeface="Times New Roman" panose="02020603050405020304" pitchFamily="18" charset="0"/>
              </a:rPr>
              <a:t>该文法的一个句型</a:t>
            </a:r>
            <a:r>
              <a:rPr kumimoji="1" lang="en-US" altLang="zh-CN" sz="2400" b="1" dirty="0">
                <a:effectLst>
                  <a:outerShdw blurRad="38100" dist="38100" dir="2700000" algn="tl">
                    <a:srgbClr val="000000"/>
                  </a:outerShdw>
                </a:effectLst>
                <a:latin typeface="Times New Roman" panose="02020603050405020304" pitchFamily="18" charset="0"/>
              </a:rPr>
              <a:t>E+E*E</a:t>
            </a:r>
            <a:r>
              <a:rPr kumimoji="1" lang="zh-CN" altLang="en-US" sz="2400" b="1" dirty="0">
                <a:effectLst>
                  <a:outerShdw blurRad="38100" dist="38100" dir="2700000" algn="tl">
                    <a:srgbClr val="000000"/>
                  </a:outerShdw>
                </a:effectLst>
                <a:latin typeface="Times New Roman" panose="02020603050405020304" pitchFamily="18" charset="0"/>
              </a:rPr>
              <a:t>，就存在</a:t>
            </a:r>
            <a:r>
              <a:rPr kumimoji="1" lang="en-US" altLang="zh-CN" sz="2400" b="1" dirty="0">
                <a:effectLst>
                  <a:outerShdw blurRad="38100" dist="38100" dir="2700000" algn="tl">
                    <a:srgbClr val="000000"/>
                  </a:outerShdw>
                </a:effectLst>
                <a:latin typeface="Times New Roman" panose="02020603050405020304" pitchFamily="18" charset="0"/>
              </a:rPr>
              <a:t>E+E</a:t>
            </a:r>
            <a:r>
              <a:rPr kumimoji="1" lang="zh-CN" altLang="en-US" sz="2400" b="1" dirty="0">
                <a:effectLst>
                  <a:outerShdw blurRad="38100" dist="38100" dir="2700000" algn="tl">
                    <a:srgbClr val="000000"/>
                  </a:outerShdw>
                </a:effectLst>
                <a:latin typeface="Times New Roman" panose="02020603050405020304" pitchFamily="18" charset="0"/>
              </a:rPr>
              <a:t>和</a:t>
            </a:r>
            <a:r>
              <a:rPr kumimoji="1" lang="en-US" altLang="zh-CN" sz="2400" b="1" dirty="0">
                <a:effectLst>
                  <a:outerShdw blurRad="38100" dist="38100" dir="2700000" algn="tl">
                    <a:srgbClr val="000000"/>
                  </a:outerShdw>
                </a:effectLst>
                <a:latin typeface="Times New Roman" panose="02020603050405020304" pitchFamily="18" charset="0"/>
              </a:rPr>
              <a:t>E*E</a:t>
            </a:r>
            <a:r>
              <a:rPr kumimoji="1" lang="zh-CN" altLang="en-US" sz="2400" b="1" dirty="0">
                <a:effectLst>
                  <a:outerShdw blurRad="38100" dist="38100" dir="2700000" algn="tl">
                    <a:srgbClr val="000000"/>
                  </a:outerShdw>
                </a:effectLst>
                <a:latin typeface="Times New Roman" panose="02020603050405020304" pitchFamily="18" charset="0"/>
              </a:rPr>
              <a:t>两个不同的</a:t>
            </a:r>
          </a:p>
          <a:p>
            <a:pPr algn="just" eaLnBrk="1" hangingPunct="1">
              <a:lnSpc>
                <a:spcPct val="125000"/>
              </a:lnSpc>
              <a:buFont typeface="Arial" panose="020B0604020202020204" pitchFamily="34" charset="0"/>
              <a:buNone/>
              <a:defRPr/>
            </a:pPr>
            <a:r>
              <a:rPr kumimoji="1" lang="zh-CN" altLang="en-US" sz="2400" b="1" dirty="0">
                <a:effectLst>
                  <a:outerShdw blurRad="38100" dist="38100" dir="2700000" algn="tl">
                    <a:srgbClr val="000000"/>
                  </a:outerShdw>
                </a:effectLst>
                <a:latin typeface="Times New Roman" panose="02020603050405020304" pitchFamily="18" charset="0"/>
              </a:rPr>
              <a:t>句柄，</a:t>
            </a:r>
            <a:r>
              <a:rPr kumimoji="1" lang="zh-CN" altLang="en-US" sz="2400" b="1" dirty="0" smtClean="0">
                <a:effectLst>
                  <a:outerShdw blurRad="38100" dist="38100" dir="2700000" algn="tl">
                    <a:srgbClr val="000000"/>
                  </a:outerShdw>
                </a:effectLst>
                <a:latin typeface="Times New Roman" panose="02020603050405020304" pitchFamily="18" charset="0"/>
              </a:rPr>
              <a:t>所以该文法</a:t>
            </a:r>
            <a:r>
              <a:rPr kumimoji="1" lang="zh-CN" altLang="en-US" sz="2400" b="1" dirty="0">
                <a:effectLst>
                  <a:outerShdw blurRad="38100" dist="38100" dir="2700000" algn="tl">
                    <a:srgbClr val="000000"/>
                  </a:outerShdw>
                </a:effectLst>
                <a:latin typeface="Times New Roman" panose="02020603050405020304" pitchFamily="18" charset="0"/>
              </a:rPr>
              <a:t>是二义性的，也不是简单优先文法。</a:t>
            </a:r>
            <a:endParaRPr kumimoji="1" lang="en-US" altLang="zh-CN" sz="2400" dirty="0">
              <a:latin typeface="Times New Roman" panose="02020603050405020304" pitchFamily="18" charset="0"/>
            </a:endParaRPr>
          </a:p>
        </p:txBody>
      </p:sp>
      <p:sp>
        <p:nvSpPr>
          <p:cNvPr id="530444" name="Text Box 12"/>
          <p:cNvSpPr txBox="1">
            <a:spLocks noChangeArrowheads="1"/>
          </p:cNvSpPr>
          <p:nvPr/>
        </p:nvSpPr>
        <p:spPr bwMode="auto">
          <a:xfrm>
            <a:off x="3143250" y="3587750"/>
            <a:ext cx="477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rPr>
              <a:t>E</a:t>
            </a:r>
          </a:p>
        </p:txBody>
      </p:sp>
      <p:sp>
        <p:nvSpPr>
          <p:cNvPr id="530445" name="Text Box 13"/>
          <p:cNvSpPr txBox="1">
            <a:spLocks noChangeArrowheads="1"/>
          </p:cNvSpPr>
          <p:nvPr/>
        </p:nvSpPr>
        <p:spPr bwMode="auto">
          <a:xfrm>
            <a:off x="2654300" y="4192588"/>
            <a:ext cx="1536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rPr>
              <a:t>E    +    E</a:t>
            </a:r>
          </a:p>
        </p:txBody>
      </p:sp>
      <p:sp>
        <p:nvSpPr>
          <p:cNvPr id="530446" name="Text Box 14"/>
          <p:cNvSpPr txBox="1">
            <a:spLocks noChangeArrowheads="1"/>
          </p:cNvSpPr>
          <p:nvPr/>
        </p:nvSpPr>
        <p:spPr bwMode="auto">
          <a:xfrm>
            <a:off x="7983538" y="4208463"/>
            <a:ext cx="1465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rPr>
              <a:t>E    *    E</a:t>
            </a:r>
          </a:p>
        </p:txBody>
      </p:sp>
      <p:sp>
        <p:nvSpPr>
          <p:cNvPr id="530448" name="Line 16"/>
          <p:cNvSpPr>
            <a:spLocks noChangeShapeType="1"/>
          </p:cNvSpPr>
          <p:nvPr/>
        </p:nvSpPr>
        <p:spPr bwMode="auto">
          <a:xfrm flipH="1">
            <a:off x="2857501" y="3976689"/>
            <a:ext cx="333375" cy="2746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49" name="Line 17"/>
          <p:cNvSpPr>
            <a:spLocks noChangeShapeType="1"/>
          </p:cNvSpPr>
          <p:nvPr/>
        </p:nvSpPr>
        <p:spPr bwMode="auto">
          <a:xfrm>
            <a:off x="3465514" y="3989388"/>
            <a:ext cx="319087" cy="2460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50" name="Text Box 18"/>
          <p:cNvSpPr txBox="1">
            <a:spLocks noChangeArrowheads="1"/>
          </p:cNvSpPr>
          <p:nvPr/>
        </p:nvSpPr>
        <p:spPr bwMode="auto">
          <a:xfrm>
            <a:off x="8474075" y="3560763"/>
            <a:ext cx="477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rPr>
              <a:t>E</a:t>
            </a:r>
          </a:p>
        </p:txBody>
      </p:sp>
      <p:sp>
        <p:nvSpPr>
          <p:cNvPr id="530451" name="Line 19"/>
          <p:cNvSpPr>
            <a:spLocks noChangeShapeType="1"/>
          </p:cNvSpPr>
          <p:nvPr/>
        </p:nvSpPr>
        <p:spPr bwMode="auto">
          <a:xfrm flipH="1">
            <a:off x="8188326" y="3949700"/>
            <a:ext cx="333375" cy="2746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52" name="Line 20"/>
          <p:cNvSpPr>
            <a:spLocks noChangeShapeType="1"/>
          </p:cNvSpPr>
          <p:nvPr/>
        </p:nvSpPr>
        <p:spPr bwMode="auto">
          <a:xfrm>
            <a:off x="8796339" y="3962401"/>
            <a:ext cx="319087" cy="2460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53" name="Text Box 21"/>
          <p:cNvSpPr txBox="1">
            <a:spLocks noChangeArrowheads="1"/>
          </p:cNvSpPr>
          <p:nvPr/>
        </p:nvSpPr>
        <p:spPr bwMode="auto">
          <a:xfrm>
            <a:off x="3184525" y="4908550"/>
            <a:ext cx="1536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rPr>
              <a:t>E    *    E</a:t>
            </a:r>
          </a:p>
        </p:txBody>
      </p:sp>
      <p:sp>
        <p:nvSpPr>
          <p:cNvPr id="530456" name="Line 24"/>
          <p:cNvSpPr>
            <a:spLocks noChangeShapeType="1"/>
          </p:cNvSpPr>
          <p:nvPr/>
        </p:nvSpPr>
        <p:spPr bwMode="auto">
          <a:xfrm>
            <a:off x="3321050" y="3989389"/>
            <a:ext cx="0" cy="2619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57" name="Line 25"/>
          <p:cNvSpPr>
            <a:spLocks noChangeShapeType="1"/>
          </p:cNvSpPr>
          <p:nvPr/>
        </p:nvSpPr>
        <p:spPr bwMode="auto">
          <a:xfrm>
            <a:off x="8658225" y="3983039"/>
            <a:ext cx="0" cy="2619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58" name="Line 26"/>
          <p:cNvSpPr>
            <a:spLocks noChangeShapeType="1"/>
          </p:cNvSpPr>
          <p:nvPr/>
        </p:nvSpPr>
        <p:spPr bwMode="auto">
          <a:xfrm flipH="1">
            <a:off x="3382964" y="4637089"/>
            <a:ext cx="333375" cy="2746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59" name="Line 27"/>
          <p:cNvSpPr>
            <a:spLocks noChangeShapeType="1"/>
          </p:cNvSpPr>
          <p:nvPr/>
        </p:nvSpPr>
        <p:spPr bwMode="auto">
          <a:xfrm>
            <a:off x="3990975" y="4649788"/>
            <a:ext cx="319088" cy="2460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60" name="Line 28"/>
          <p:cNvSpPr>
            <a:spLocks noChangeShapeType="1"/>
          </p:cNvSpPr>
          <p:nvPr/>
        </p:nvSpPr>
        <p:spPr bwMode="auto">
          <a:xfrm>
            <a:off x="3846513" y="4649789"/>
            <a:ext cx="0" cy="2619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61" name="Text Box 29"/>
          <p:cNvSpPr txBox="1">
            <a:spLocks noChangeArrowheads="1"/>
          </p:cNvSpPr>
          <p:nvPr/>
        </p:nvSpPr>
        <p:spPr bwMode="auto">
          <a:xfrm>
            <a:off x="7489825" y="4910138"/>
            <a:ext cx="1536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rPr>
              <a:t>E    +    E</a:t>
            </a:r>
          </a:p>
        </p:txBody>
      </p:sp>
      <p:sp>
        <p:nvSpPr>
          <p:cNvPr id="530462" name="Line 30"/>
          <p:cNvSpPr>
            <a:spLocks noChangeShapeType="1"/>
          </p:cNvSpPr>
          <p:nvPr/>
        </p:nvSpPr>
        <p:spPr bwMode="auto">
          <a:xfrm flipH="1">
            <a:off x="7712076" y="4662489"/>
            <a:ext cx="333375" cy="2746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63" name="Line 31"/>
          <p:cNvSpPr>
            <a:spLocks noChangeShapeType="1"/>
          </p:cNvSpPr>
          <p:nvPr/>
        </p:nvSpPr>
        <p:spPr bwMode="auto">
          <a:xfrm>
            <a:off x="8320089" y="4675188"/>
            <a:ext cx="319087" cy="2460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64" name="Line 32"/>
          <p:cNvSpPr>
            <a:spLocks noChangeShapeType="1"/>
          </p:cNvSpPr>
          <p:nvPr/>
        </p:nvSpPr>
        <p:spPr bwMode="auto">
          <a:xfrm>
            <a:off x="8175625" y="4675189"/>
            <a:ext cx="0" cy="2619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65" name="Rectangle 33"/>
          <p:cNvSpPr>
            <a:spLocks noChangeArrowheads="1"/>
          </p:cNvSpPr>
          <p:nvPr/>
        </p:nvSpPr>
        <p:spPr bwMode="auto">
          <a:xfrm>
            <a:off x="1830388" y="5534025"/>
            <a:ext cx="42656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Font typeface="Arial" panose="020B0604020202020204" pitchFamily="34" charset="0"/>
              <a:buNone/>
              <a:defRPr/>
            </a:pPr>
            <a:r>
              <a:rPr kumimoji="1" lang="en-US" altLang="zh-CN" sz="3200" b="1" dirty="0">
                <a:solidFill>
                  <a:srgbClr val="011893"/>
                </a:solidFill>
                <a:latin typeface="Times New Roman" panose="02020603050405020304" pitchFamily="18" charset="0"/>
              </a:rPr>
              <a:t>#    E   +    E   *   E    #</a:t>
            </a:r>
            <a:endParaRPr kumimoji="1" lang="zh-CN" altLang="en-US" sz="3200" b="1" dirty="0">
              <a:solidFill>
                <a:srgbClr val="011893"/>
              </a:solidFill>
              <a:latin typeface="Times New Roman" panose="02020603050405020304" pitchFamily="18" charset="0"/>
            </a:endParaRPr>
          </a:p>
        </p:txBody>
      </p:sp>
      <p:sp>
        <p:nvSpPr>
          <p:cNvPr id="530466" name="Rectangle 34"/>
          <p:cNvSpPr>
            <a:spLocks noChangeArrowheads="1"/>
          </p:cNvSpPr>
          <p:nvPr/>
        </p:nvSpPr>
        <p:spPr bwMode="auto">
          <a:xfrm>
            <a:off x="6646863" y="5535614"/>
            <a:ext cx="42656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Font typeface="Arial" panose="020B0604020202020204" pitchFamily="34" charset="0"/>
              <a:buNone/>
              <a:defRPr/>
            </a:pPr>
            <a:r>
              <a:rPr kumimoji="1" lang="en-US" altLang="zh-CN" sz="3200" b="1" dirty="0">
                <a:solidFill>
                  <a:srgbClr val="011893"/>
                </a:solidFill>
                <a:latin typeface="Times New Roman" panose="02020603050405020304" pitchFamily="18" charset="0"/>
              </a:rPr>
              <a:t>#    E   +    E   *   E    #</a:t>
            </a:r>
            <a:endParaRPr kumimoji="1" lang="zh-CN" altLang="en-US" sz="3200" b="1" dirty="0">
              <a:solidFill>
                <a:srgbClr val="011893"/>
              </a:solidFill>
              <a:latin typeface="Times New Roman" panose="02020603050405020304" pitchFamily="18" charset="0"/>
            </a:endParaRPr>
          </a:p>
        </p:txBody>
      </p:sp>
      <p:sp>
        <p:nvSpPr>
          <p:cNvPr id="530467" name="Text Box 35"/>
          <p:cNvSpPr txBox="1">
            <a:spLocks noChangeArrowheads="1"/>
          </p:cNvSpPr>
          <p:nvPr/>
        </p:nvSpPr>
        <p:spPr bwMode="auto">
          <a:xfrm>
            <a:off x="2062163" y="5534025"/>
            <a:ext cx="635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endParaRPr lang="en-US" altLang="zh-CN" b="1" dirty="0">
              <a:latin typeface="Times New Roman" panose="02020603050405020304" pitchFamily="18" charset="0"/>
            </a:endParaRPr>
          </a:p>
        </p:txBody>
      </p:sp>
      <p:grpSp>
        <p:nvGrpSpPr>
          <p:cNvPr id="530469" name="Group 37"/>
          <p:cNvGrpSpPr>
            <a:grpSpLocks/>
          </p:cNvGrpSpPr>
          <p:nvPr/>
        </p:nvGrpSpPr>
        <p:grpSpPr bwMode="auto">
          <a:xfrm>
            <a:off x="2816225" y="5729288"/>
            <a:ext cx="234950" cy="150812"/>
            <a:chOff x="4190" y="3169"/>
            <a:chExt cx="178" cy="114"/>
          </a:xfrm>
        </p:grpSpPr>
        <p:sp>
          <p:nvSpPr>
            <p:cNvPr id="24635" name="Line 38"/>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6" name="Line 39"/>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7" name="Oval 40"/>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30474" name="Group 42"/>
          <p:cNvGrpSpPr>
            <a:grpSpLocks/>
          </p:cNvGrpSpPr>
          <p:nvPr/>
        </p:nvGrpSpPr>
        <p:grpSpPr bwMode="auto">
          <a:xfrm>
            <a:off x="4046538" y="5730876"/>
            <a:ext cx="234950" cy="150813"/>
            <a:chOff x="4190" y="3169"/>
            <a:chExt cx="178" cy="114"/>
          </a:xfrm>
        </p:grpSpPr>
        <p:sp>
          <p:nvSpPr>
            <p:cNvPr id="24632" name="Line 43"/>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3" name="Line 44"/>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4" name="Oval 45"/>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30478" name="Group 46"/>
          <p:cNvGrpSpPr>
            <a:grpSpLocks/>
          </p:cNvGrpSpPr>
          <p:nvPr/>
        </p:nvGrpSpPr>
        <p:grpSpPr bwMode="auto">
          <a:xfrm>
            <a:off x="4533900" y="5732463"/>
            <a:ext cx="234950" cy="150812"/>
            <a:chOff x="4190" y="3169"/>
            <a:chExt cx="178" cy="114"/>
          </a:xfrm>
        </p:grpSpPr>
        <p:sp>
          <p:nvSpPr>
            <p:cNvPr id="24629" name="Line 47"/>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0" name="Line 48"/>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31" name="Oval 49"/>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30483" name="Group 51"/>
          <p:cNvGrpSpPr>
            <a:grpSpLocks/>
          </p:cNvGrpSpPr>
          <p:nvPr/>
        </p:nvGrpSpPr>
        <p:grpSpPr bwMode="auto">
          <a:xfrm>
            <a:off x="7635875" y="5734051"/>
            <a:ext cx="234950" cy="150813"/>
            <a:chOff x="4190" y="3169"/>
            <a:chExt cx="178" cy="114"/>
          </a:xfrm>
        </p:grpSpPr>
        <p:sp>
          <p:nvSpPr>
            <p:cNvPr id="24626" name="Line 52"/>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7" name="Line 53"/>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8" name="Oval 54"/>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530487" name="Group 55"/>
          <p:cNvGrpSpPr>
            <a:grpSpLocks/>
          </p:cNvGrpSpPr>
          <p:nvPr/>
        </p:nvGrpSpPr>
        <p:grpSpPr bwMode="auto">
          <a:xfrm>
            <a:off x="8237538" y="5735638"/>
            <a:ext cx="234950" cy="150812"/>
            <a:chOff x="4190" y="3169"/>
            <a:chExt cx="178" cy="114"/>
          </a:xfrm>
        </p:grpSpPr>
        <p:sp>
          <p:nvSpPr>
            <p:cNvPr id="24623" name="Line 56"/>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4" name="Line 57"/>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5" name="Oval 58"/>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530491" name="Text Box 59"/>
          <p:cNvSpPr txBox="1">
            <a:spLocks noChangeArrowheads="1"/>
          </p:cNvSpPr>
          <p:nvPr/>
        </p:nvSpPr>
        <p:spPr bwMode="auto">
          <a:xfrm>
            <a:off x="8655050" y="5397501"/>
            <a:ext cx="635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p>
        </p:txBody>
      </p:sp>
      <p:grpSp>
        <p:nvGrpSpPr>
          <p:cNvPr id="530492" name="Group 60"/>
          <p:cNvGrpSpPr>
            <a:grpSpLocks/>
          </p:cNvGrpSpPr>
          <p:nvPr/>
        </p:nvGrpSpPr>
        <p:grpSpPr bwMode="auto">
          <a:xfrm>
            <a:off x="9364663" y="5734051"/>
            <a:ext cx="234950" cy="150813"/>
            <a:chOff x="4190" y="3169"/>
            <a:chExt cx="178" cy="114"/>
          </a:xfrm>
        </p:grpSpPr>
        <p:sp>
          <p:nvSpPr>
            <p:cNvPr id="24620" name="Line 61"/>
            <p:cNvSpPr>
              <a:spLocks noChangeShapeType="1"/>
            </p:cNvSpPr>
            <p:nvPr/>
          </p:nvSpPr>
          <p:spPr bwMode="auto">
            <a:xfrm>
              <a:off x="4190" y="3283"/>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1" name="Line 62"/>
            <p:cNvSpPr>
              <a:spLocks noChangeShapeType="1"/>
            </p:cNvSpPr>
            <p:nvPr/>
          </p:nvSpPr>
          <p:spPr bwMode="auto">
            <a:xfrm>
              <a:off x="4191" y="3169"/>
              <a:ext cx="17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2" name="Oval 63"/>
            <p:cNvSpPr>
              <a:spLocks noChangeArrowheads="1"/>
            </p:cNvSpPr>
            <p:nvPr/>
          </p:nvSpPr>
          <p:spPr bwMode="auto">
            <a:xfrm>
              <a:off x="4253" y="3201"/>
              <a:ext cx="49" cy="49"/>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
        <p:nvSpPr>
          <p:cNvPr id="530496" name="Text Box 64"/>
          <p:cNvSpPr txBox="1">
            <a:spLocks noChangeArrowheads="1"/>
          </p:cNvSpPr>
          <p:nvPr/>
        </p:nvSpPr>
        <p:spPr bwMode="auto">
          <a:xfrm>
            <a:off x="9783763" y="5397501"/>
            <a:ext cx="635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b="1" dirty="0">
                <a:latin typeface="Times New Roman" panose="02020603050405020304" pitchFamily="18" charset="0"/>
              </a:rPr>
              <a:t> </a:t>
            </a:r>
          </a:p>
        </p:txBody>
      </p:sp>
      <p:sp>
        <p:nvSpPr>
          <p:cNvPr id="530497" name="Oval 65"/>
          <p:cNvSpPr>
            <a:spLocks noChangeArrowheads="1"/>
          </p:cNvSpPr>
          <p:nvPr/>
        </p:nvSpPr>
        <p:spPr bwMode="auto">
          <a:xfrm>
            <a:off x="2949576" y="4924426"/>
            <a:ext cx="1724025" cy="447675"/>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530498" name="Line 66"/>
          <p:cNvSpPr>
            <a:spLocks noChangeShapeType="1"/>
          </p:cNvSpPr>
          <p:nvPr/>
        </p:nvSpPr>
        <p:spPr bwMode="auto">
          <a:xfrm>
            <a:off x="3730626" y="6073775"/>
            <a:ext cx="1389063"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499" name="Line 67"/>
          <p:cNvSpPr>
            <a:spLocks noChangeShapeType="1"/>
          </p:cNvSpPr>
          <p:nvPr/>
        </p:nvSpPr>
        <p:spPr bwMode="auto">
          <a:xfrm>
            <a:off x="3736975" y="6137275"/>
            <a:ext cx="1385888" cy="0"/>
          </a:xfrm>
          <a:prstGeom prst="line">
            <a:avLst/>
          </a:prstGeom>
          <a:noFill/>
          <a:ln w="25400">
            <a:solidFill>
              <a:srgbClr val="0118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500" name="Line 68"/>
          <p:cNvSpPr>
            <a:spLocks noChangeShapeType="1"/>
          </p:cNvSpPr>
          <p:nvPr/>
        </p:nvSpPr>
        <p:spPr bwMode="auto">
          <a:xfrm>
            <a:off x="7346951" y="6075363"/>
            <a:ext cx="1389063"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501" name="Line 69"/>
          <p:cNvSpPr>
            <a:spLocks noChangeShapeType="1"/>
          </p:cNvSpPr>
          <p:nvPr/>
        </p:nvSpPr>
        <p:spPr bwMode="auto">
          <a:xfrm>
            <a:off x="7353300" y="6138863"/>
            <a:ext cx="1385888" cy="0"/>
          </a:xfrm>
          <a:prstGeom prst="line">
            <a:avLst/>
          </a:prstGeom>
          <a:noFill/>
          <a:ln w="25400">
            <a:solidFill>
              <a:srgbClr val="0118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0502" name="Oval 70"/>
          <p:cNvSpPr>
            <a:spLocks noChangeArrowheads="1"/>
          </p:cNvSpPr>
          <p:nvPr/>
        </p:nvSpPr>
        <p:spPr bwMode="auto">
          <a:xfrm>
            <a:off x="7251701" y="4926014"/>
            <a:ext cx="1724025" cy="447675"/>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62" name="Group 31"/>
          <p:cNvGrpSpPr>
            <a:grpSpLocks/>
          </p:cNvGrpSpPr>
          <p:nvPr/>
        </p:nvGrpSpPr>
        <p:grpSpPr bwMode="auto">
          <a:xfrm>
            <a:off x="2263507" y="5689415"/>
            <a:ext cx="180975" cy="180975"/>
            <a:chOff x="2313" y="3181"/>
            <a:chExt cx="113" cy="136"/>
          </a:xfrm>
        </p:grpSpPr>
        <p:sp>
          <p:nvSpPr>
            <p:cNvPr id="63"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4"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5"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67" name="Group 31"/>
          <p:cNvGrpSpPr>
            <a:grpSpLocks/>
          </p:cNvGrpSpPr>
          <p:nvPr/>
        </p:nvGrpSpPr>
        <p:grpSpPr bwMode="auto">
          <a:xfrm>
            <a:off x="3397856" y="5726272"/>
            <a:ext cx="180975" cy="180975"/>
            <a:chOff x="2313" y="3181"/>
            <a:chExt cx="113" cy="136"/>
          </a:xfrm>
        </p:grpSpPr>
        <p:sp>
          <p:nvSpPr>
            <p:cNvPr id="68"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69"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0"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71" name="Group 31"/>
          <p:cNvGrpSpPr>
            <a:grpSpLocks/>
          </p:cNvGrpSpPr>
          <p:nvPr/>
        </p:nvGrpSpPr>
        <p:grpSpPr bwMode="auto">
          <a:xfrm>
            <a:off x="7019229" y="5733256"/>
            <a:ext cx="180975" cy="180975"/>
            <a:chOff x="2313" y="3181"/>
            <a:chExt cx="113" cy="136"/>
          </a:xfrm>
        </p:grpSpPr>
        <p:sp>
          <p:nvSpPr>
            <p:cNvPr id="72" name="Line 32"/>
            <p:cNvSpPr>
              <a:spLocks noChangeShapeType="1"/>
            </p:cNvSpPr>
            <p:nvPr/>
          </p:nvSpPr>
          <p:spPr bwMode="auto">
            <a:xfrm flipH="1">
              <a:off x="2313" y="3181"/>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3" name="Line 33"/>
            <p:cNvSpPr>
              <a:spLocks noChangeShapeType="1"/>
            </p:cNvSpPr>
            <p:nvPr/>
          </p:nvSpPr>
          <p:spPr bwMode="auto">
            <a:xfrm>
              <a:off x="2313" y="3249"/>
              <a:ext cx="113" cy="68"/>
            </a:xfrm>
            <a:prstGeom prst="line">
              <a:avLst/>
            </a:prstGeom>
            <a:noFill/>
            <a:ln w="28575">
              <a:solidFill>
                <a:srgbClr val="011893"/>
              </a:solidFill>
              <a:miter lim="800000"/>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lstStyle/>
            <a:p>
              <a:endParaRPr lang="zh-CN" altLang="en-US"/>
            </a:p>
          </p:txBody>
        </p:sp>
        <p:sp>
          <p:nvSpPr>
            <p:cNvPr id="74" name="Oval 34"/>
            <p:cNvSpPr>
              <a:spLocks noChangeArrowheads="1"/>
            </p:cNvSpPr>
            <p:nvPr/>
          </p:nvSpPr>
          <p:spPr bwMode="auto">
            <a:xfrm>
              <a:off x="2381" y="3226"/>
              <a:ext cx="23" cy="22"/>
            </a:xfrm>
            <a:prstGeom prst="ellipse">
              <a:avLst/>
            </a:prstGeom>
            <a:solidFill>
              <a:schemeClr val="tx1"/>
            </a:solidFill>
            <a:ln w="9525">
              <a:solidFill>
                <a:srgbClr val="011893"/>
              </a:solidFill>
              <a:miter lim="800000"/>
              <a:headEnd/>
              <a:tailEnd/>
            </a:ln>
            <a:effectLst>
              <a:outerShdw dist="35921" dir="2700000" algn="ctr" rotWithShape="0">
                <a:schemeClr val="bg2"/>
              </a:outerShdw>
            </a:effec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75" name="Group 246"/>
          <p:cNvGrpSpPr>
            <a:grpSpLocks/>
          </p:cNvGrpSpPr>
          <p:nvPr/>
        </p:nvGrpSpPr>
        <p:grpSpPr bwMode="auto">
          <a:xfrm flipH="1">
            <a:off x="5166663" y="5689004"/>
            <a:ext cx="239067" cy="236406"/>
            <a:chOff x="2313" y="3181"/>
            <a:chExt cx="113" cy="136"/>
          </a:xfrm>
        </p:grpSpPr>
        <p:sp>
          <p:nvSpPr>
            <p:cNvPr id="76"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77"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78"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grpSp>
        <p:nvGrpSpPr>
          <p:cNvPr id="79" name="Group 246"/>
          <p:cNvGrpSpPr>
            <a:grpSpLocks/>
          </p:cNvGrpSpPr>
          <p:nvPr/>
        </p:nvGrpSpPr>
        <p:grpSpPr bwMode="auto">
          <a:xfrm flipH="1">
            <a:off x="8857640" y="5689004"/>
            <a:ext cx="239067" cy="236406"/>
            <a:chOff x="2313" y="3181"/>
            <a:chExt cx="113" cy="136"/>
          </a:xfrm>
        </p:grpSpPr>
        <p:sp>
          <p:nvSpPr>
            <p:cNvPr id="80"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81"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82"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grpSp>
        <p:nvGrpSpPr>
          <p:cNvPr id="83" name="Group 246"/>
          <p:cNvGrpSpPr>
            <a:grpSpLocks/>
          </p:cNvGrpSpPr>
          <p:nvPr/>
        </p:nvGrpSpPr>
        <p:grpSpPr bwMode="auto">
          <a:xfrm flipH="1">
            <a:off x="9972472" y="5688305"/>
            <a:ext cx="239067" cy="236406"/>
            <a:chOff x="2313" y="3181"/>
            <a:chExt cx="113" cy="136"/>
          </a:xfrm>
        </p:grpSpPr>
        <p:sp>
          <p:nvSpPr>
            <p:cNvPr id="84" name="Line 247"/>
            <p:cNvSpPr>
              <a:spLocks noChangeShapeType="1"/>
            </p:cNvSpPr>
            <p:nvPr/>
          </p:nvSpPr>
          <p:spPr bwMode="auto">
            <a:xfrm flipH="1">
              <a:off x="2313" y="3181"/>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85" name="Line 248"/>
            <p:cNvSpPr>
              <a:spLocks noChangeShapeType="1"/>
            </p:cNvSpPr>
            <p:nvPr/>
          </p:nvSpPr>
          <p:spPr bwMode="auto">
            <a:xfrm>
              <a:off x="2313" y="3249"/>
              <a:ext cx="113" cy="68"/>
            </a:xfrm>
            <a:prstGeom prst="line">
              <a:avLst/>
            </a:prstGeom>
            <a:noFill/>
            <a:ln w="28575">
              <a:solidFill>
                <a:srgbClr val="01189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11893"/>
                </a:solidFill>
              </a:endParaRPr>
            </a:p>
          </p:txBody>
        </p:sp>
        <p:sp>
          <p:nvSpPr>
            <p:cNvPr id="86" name="Oval 249"/>
            <p:cNvSpPr>
              <a:spLocks noChangeArrowheads="1"/>
            </p:cNvSpPr>
            <p:nvPr/>
          </p:nvSpPr>
          <p:spPr bwMode="auto">
            <a:xfrm>
              <a:off x="2381" y="3226"/>
              <a:ext cx="23" cy="22"/>
            </a:xfrm>
            <a:prstGeom prst="ellipse">
              <a:avLst/>
            </a:prstGeom>
            <a:solidFill>
              <a:schemeClr val="tx1"/>
            </a:solidFill>
            <a:ln w="28575">
              <a:solidFill>
                <a:srgbClr val="0118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11893"/>
                </a:solidFill>
                <a:latin typeface="Arial" panose="020B0604020202020204" pitchFamily="34" charset="0"/>
              </a:endParaRPr>
            </a:p>
          </p:txBody>
        </p:sp>
      </p:grpSp>
    </p:spTree>
    <p:extLst>
      <p:ext uri="{BB962C8B-B14F-4D97-AF65-F5344CB8AC3E}">
        <p14:creationId xmlns:p14="http://schemas.microsoft.com/office/powerpoint/2010/main" val="2505230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0444"/>
                                        </p:tgtEl>
                                        <p:attrNameLst>
                                          <p:attrName>style.visibility</p:attrName>
                                        </p:attrNameLst>
                                      </p:cBhvr>
                                      <p:to>
                                        <p:strVal val="visible"/>
                                      </p:to>
                                    </p:set>
                                    <p:animEffect transition="in" filter="blinds(horizontal)">
                                      <p:cBhvr>
                                        <p:cTn id="7" dur="500"/>
                                        <p:tgtEl>
                                          <p:spTgt spid="53044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30445"/>
                                        </p:tgtEl>
                                        <p:attrNameLst>
                                          <p:attrName>style.visibility</p:attrName>
                                        </p:attrNameLst>
                                      </p:cBhvr>
                                      <p:to>
                                        <p:strVal val="visible"/>
                                      </p:to>
                                    </p:set>
                                    <p:animEffect transition="in" filter="blinds(horizontal)">
                                      <p:cBhvr>
                                        <p:cTn id="10" dur="500"/>
                                        <p:tgtEl>
                                          <p:spTgt spid="530445"/>
                                        </p:tgtEl>
                                      </p:cBhvr>
                                    </p:animEffect>
                                  </p:childTnLst>
                                </p:cTn>
                              </p:par>
                              <p:par>
                                <p:cTn id="11" presetID="3" presetClass="entr" presetSubtype="10" fill="hold" nodeType="withEffect">
                                  <p:stCondLst>
                                    <p:cond delay="0"/>
                                  </p:stCondLst>
                                  <p:childTnLst>
                                    <p:set>
                                      <p:cBhvr>
                                        <p:cTn id="12" dur="1" fill="hold">
                                          <p:stCondLst>
                                            <p:cond delay="0"/>
                                          </p:stCondLst>
                                        </p:cTn>
                                        <p:tgtEl>
                                          <p:spTgt spid="530448"/>
                                        </p:tgtEl>
                                        <p:attrNameLst>
                                          <p:attrName>style.visibility</p:attrName>
                                        </p:attrNameLst>
                                      </p:cBhvr>
                                      <p:to>
                                        <p:strVal val="visible"/>
                                      </p:to>
                                    </p:set>
                                    <p:animEffect transition="in" filter="blinds(horizontal)">
                                      <p:cBhvr>
                                        <p:cTn id="13" dur="500"/>
                                        <p:tgtEl>
                                          <p:spTgt spid="530448"/>
                                        </p:tgtEl>
                                      </p:cBhvr>
                                    </p:animEffect>
                                  </p:childTnLst>
                                </p:cTn>
                              </p:par>
                              <p:par>
                                <p:cTn id="14" presetID="3" presetClass="entr" presetSubtype="10" fill="hold" nodeType="withEffect">
                                  <p:stCondLst>
                                    <p:cond delay="0"/>
                                  </p:stCondLst>
                                  <p:childTnLst>
                                    <p:set>
                                      <p:cBhvr>
                                        <p:cTn id="15" dur="1" fill="hold">
                                          <p:stCondLst>
                                            <p:cond delay="0"/>
                                          </p:stCondLst>
                                        </p:cTn>
                                        <p:tgtEl>
                                          <p:spTgt spid="530449"/>
                                        </p:tgtEl>
                                        <p:attrNameLst>
                                          <p:attrName>style.visibility</p:attrName>
                                        </p:attrNameLst>
                                      </p:cBhvr>
                                      <p:to>
                                        <p:strVal val="visible"/>
                                      </p:to>
                                    </p:set>
                                    <p:animEffect transition="in" filter="blinds(horizontal)">
                                      <p:cBhvr>
                                        <p:cTn id="16" dur="500"/>
                                        <p:tgtEl>
                                          <p:spTgt spid="53044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30453"/>
                                        </p:tgtEl>
                                        <p:attrNameLst>
                                          <p:attrName>style.visibility</p:attrName>
                                        </p:attrNameLst>
                                      </p:cBhvr>
                                      <p:to>
                                        <p:strVal val="visible"/>
                                      </p:to>
                                    </p:set>
                                    <p:animEffect transition="in" filter="blinds(horizontal)">
                                      <p:cBhvr>
                                        <p:cTn id="19" dur="500"/>
                                        <p:tgtEl>
                                          <p:spTgt spid="530453"/>
                                        </p:tgtEl>
                                      </p:cBhvr>
                                    </p:animEffect>
                                  </p:childTnLst>
                                </p:cTn>
                              </p:par>
                              <p:par>
                                <p:cTn id="20" presetID="3" presetClass="entr" presetSubtype="10" fill="hold" nodeType="withEffect">
                                  <p:stCondLst>
                                    <p:cond delay="0"/>
                                  </p:stCondLst>
                                  <p:childTnLst>
                                    <p:set>
                                      <p:cBhvr>
                                        <p:cTn id="21" dur="1" fill="hold">
                                          <p:stCondLst>
                                            <p:cond delay="0"/>
                                          </p:stCondLst>
                                        </p:cTn>
                                        <p:tgtEl>
                                          <p:spTgt spid="530456"/>
                                        </p:tgtEl>
                                        <p:attrNameLst>
                                          <p:attrName>style.visibility</p:attrName>
                                        </p:attrNameLst>
                                      </p:cBhvr>
                                      <p:to>
                                        <p:strVal val="visible"/>
                                      </p:to>
                                    </p:set>
                                    <p:animEffect transition="in" filter="blinds(horizontal)">
                                      <p:cBhvr>
                                        <p:cTn id="22" dur="500"/>
                                        <p:tgtEl>
                                          <p:spTgt spid="530456"/>
                                        </p:tgtEl>
                                      </p:cBhvr>
                                    </p:animEffect>
                                  </p:childTnLst>
                                </p:cTn>
                              </p:par>
                              <p:par>
                                <p:cTn id="23" presetID="3" presetClass="entr" presetSubtype="10" fill="hold" nodeType="withEffect">
                                  <p:stCondLst>
                                    <p:cond delay="0"/>
                                  </p:stCondLst>
                                  <p:childTnLst>
                                    <p:set>
                                      <p:cBhvr>
                                        <p:cTn id="24" dur="1" fill="hold">
                                          <p:stCondLst>
                                            <p:cond delay="0"/>
                                          </p:stCondLst>
                                        </p:cTn>
                                        <p:tgtEl>
                                          <p:spTgt spid="530458"/>
                                        </p:tgtEl>
                                        <p:attrNameLst>
                                          <p:attrName>style.visibility</p:attrName>
                                        </p:attrNameLst>
                                      </p:cBhvr>
                                      <p:to>
                                        <p:strVal val="visible"/>
                                      </p:to>
                                    </p:set>
                                    <p:animEffect transition="in" filter="blinds(horizontal)">
                                      <p:cBhvr>
                                        <p:cTn id="25" dur="500"/>
                                        <p:tgtEl>
                                          <p:spTgt spid="530458"/>
                                        </p:tgtEl>
                                      </p:cBhvr>
                                    </p:animEffect>
                                  </p:childTnLst>
                                </p:cTn>
                              </p:par>
                              <p:par>
                                <p:cTn id="26" presetID="3" presetClass="entr" presetSubtype="10" fill="hold" nodeType="withEffect">
                                  <p:stCondLst>
                                    <p:cond delay="0"/>
                                  </p:stCondLst>
                                  <p:childTnLst>
                                    <p:set>
                                      <p:cBhvr>
                                        <p:cTn id="27" dur="1" fill="hold">
                                          <p:stCondLst>
                                            <p:cond delay="0"/>
                                          </p:stCondLst>
                                        </p:cTn>
                                        <p:tgtEl>
                                          <p:spTgt spid="530459"/>
                                        </p:tgtEl>
                                        <p:attrNameLst>
                                          <p:attrName>style.visibility</p:attrName>
                                        </p:attrNameLst>
                                      </p:cBhvr>
                                      <p:to>
                                        <p:strVal val="visible"/>
                                      </p:to>
                                    </p:set>
                                    <p:animEffect transition="in" filter="blinds(horizontal)">
                                      <p:cBhvr>
                                        <p:cTn id="28" dur="500"/>
                                        <p:tgtEl>
                                          <p:spTgt spid="530459"/>
                                        </p:tgtEl>
                                      </p:cBhvr>
                                    </p:animEffect>
                                  </p:childTnLst>
                                </p:cTn>
                              </p:par>
                              <p:par>
                                <p:cTn id="29" presetID="3" presetClass="entr" presetSubtype="10" fill="hold" nodeType="withEffect">
                                  <p:stCondLst>
                                    <p:cond delay="0"/>
                                  </p:stCondLst>
                                  <p:childTnLst>
                                    <p:set>
                                      <p:cBhvr>
                                        <p:cTn id="30" dur="1" fill="hold">
                                          <p:stCondLst>
                                            <p:cond delay="0"/>
                                          </p:stCondLst>
                                        </p:cTn>
                                        <p:tgtEl>
                                          <p:spTgt spid="530460"/>
                                        </p:tgtEl>
                                        <p:attrNameLst>
                                          <p:attrName>style.visibility</p:attrName>
                                        </p:attrNameLst>
                                      </p:cBhvr>
                                      <p:to>
                                        <p:strVal val="visible"/>
                                      </p:to>
                                    </p:set>
                                    <p:animEffect transition="in" filter="blinds(horizontal)">
                                      <p:cBhvr>
                                        <p:cTn id="31" dur="500"/>
                                        <p:tgtEl>
                                          <p:spTgt spid="53046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30446"/>
                                        </p:tgtEl>
                                        <p:attrNameLst>
                                          <p:attrName>style.visibility</p:attrName>
                                        </p:attrNameLst>
                                      </p:cBhvr>
                                      <p:to>
                                        <p:strVal val="visible"/>
                                      </p:to>
                                    </p:set>
                                    <p:animEffect transition="in" filter="blinds(horizontal)">
                                      <p:cBhvr>
                                        <p:cTn id="36" dur="500"/>
                                        <p:tgtEl>
                                          <p:spTgt spid="53044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30450"/>
                                        </p:tgtEl>
                                        <p:attrNameLst>
                                          <p:attrName>style.visibility</p:attrName>
                                        </p:attrNameLst>
                                      </p:cBhvr>
                                      <p:to>
                                        <p:strVal val="visible"/>
                                      </p:to>
                                    </p:set>
                                    <p:animEffect transition="in" filter="blinds(horizontal)">
                                      <p:cBhvr>
                                        <p:cTn id="39" dur="500"/>
                                        <p:tgtEl>
                                          <p:spTgt spid="530450"/>
                                        </p:tgtEl>
                                      </p:cBhvr>
                                    </p:animEffect>
                                  </p:childTnLst>
                                </p:cTn>
                              </p:par>
                              <p:par>
                                <p:cTn id="40" presetID="3" presetClass="entr" presetSubtype="10" fill="hold" nodeType="withEffect">
                                  <p:stCondLst>
                                    <p:cond delay="0"/>
                                  </p:stCondLst>
                                  <p:childTnLst>
                                    <p:set>
                                      <p:cBhvr>
                                        <p:cTn id="41" dur="1" fill="hold">
                                          <p:stCondLst>
                                            <p:cond delay="0"/>
                                          </p:stCondLst>
                                        </p:cTn>
                                        <p:tgtEl>
                                          <p:spTgt spid="530451"/>
                                        </p:tgtEl>
                                        <p:attrNameLst>
                                          <p:attrName>style.visibility</p:attrName>
                                        </p:attrNameLst>
                                      </p:cBhvr>
                                      <p:to>
                                        <p:strVal val="visible"/>
                                      </p:to>
                                    </p:set>
                                    <p:animEffect transition="in" filter="blinds(horizontal)">
                                      <p:cBhvr>
                                        <p:cTn id="42" dur="500"/>
                                        <p:tgtEl>
                                          <p:spTgt spid="530451"/>
                                        </p:tgtEl>
                                      </p:cBhvr>
                                    </p:animEffect>
                                  </p:childTnLst>
                                </p:cTn>
                              </p:par>
                              <p:par>
                                <p:cTn id="43" presetID="3" presetClass="entr" presetSubtype="10" fill="hold" nodeType="withEffect">
                                  <p:stCondLst>
                                    <p:cond delay="0"/>
                                  </p:stCondLst>
                                  <p:childTnLst>
                                    <p:set>
                                      <p:cBhvr>
                                        <p:cTn id="44" dur="1" fill="hold">
                                          <p:stCondLst>
                                            <p:cond delay="0"/>
                                          </p:stCondLst>
                                        </p:cTn>
                                        <p:tgtEl>
                                          <p:spTgt spid="530452"/>
                                        </p:tgtEl>
                                        <p:attrNameLst>
                                          <p:attrName>style.visibility</p:attrName>
                                        </p:attrNameLst>
                                      </p:cBhvr>
                                      <p:to>
                                        <p:strVal val="visible"/>
                                      </p:to>
                                    </p:set>
                                    <p:animEffect transition="in" filter="blinds(horizontal)">
                                      <p:cBhvr>
                                        <p:cTn id="45" dur="500"/>
                                        <p:tgtEl>
                                          <p:spTgt spid="530452"/>
                                        </p:tgtEl>
                                      </p:cBhvr>
                                    </p:animEffect>
                                  </p:childTnLst>
                                </p:cTn>
                              </p:par>
                              <p:par>
                                <p:cTn id="46" presetID="3" presetClass="entr" presetSubtype="10" fill="hold" nodeType="withEffect">
                                  <p:stCondLst>
                                    <p:cond delay="0"/>
                                  </p:stCondLst>
                                  <p:childTnLst>
                                    <p:set>
                                      <p:cBhvr>
                                        <p:cTn id="47" dur="1" fill="hold">
                                          <p:stCondLst>
                                            <p:cond delay="0"/>
                                          </p:stCondLst>
                                        </p:cTn>
                                        <p:tgtEl>
                                          <p:spTgt spid="530457"/>
                                        </p:tgtEl>
                                        <p:attrNameLst>
                                          <p:attrName>style.visibility</p:attrName>
                                        </p:attrNameLst>
                                      </p:cBhvr>
                                      <p:to>
                                        <p:strVal val="visible"/>
                                      </p:to>
                                    </p:set>
                                    <p:animEffect transition="in" filter="blinds(horizontal)">
                                      <p:cBhvr>
                                        <p:cTn id="48" dur="500"/>
                                        <p:tgtEl>
                                          <p:spTgt spid="53045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30461"/>
                                        </p:tgtEl>
                                        <p:attrNameLst>
                                          <p:attrName>style.visibility</p:attrName>
                                        </p:attrNameLst>
                                      </p:cBhvr>
                                      <p:to>
                                        <p:strVal val="visible"/>
                                      </p:to>
                                    </p:set>
                                    <p:animEffect transition="in" filter="blinds(horizontal)">
                                      <p:cBhvr>
                                        <p:cTn id="51" dur="500"/>
                                        <p:tgtEl>
                                          <p:spTgt spid="530461"/>
                                        </p:tgtEl>
                                      </p:cBhvr>
                                    </p:animEffect>
                                  </p:childTnLst>
                                </p:cTn>
                              </p:par>
                              <p:par>
                                <p:cTn id="52" presetID="3" presetClass="entr" presetSubtype="10" fill="hold" nodeType="withEffect">
                                  <p:stCondLst>
                                    <p:cond delay="0"/>
                                  </p:stCondLst>
                                  <p:childTnLst>
                                    <p:set>
                                      <p:cBhvr>
                                        <p:cTn id="53" dur="1" fill="hold">
                                          <p:stCondLst>
                                            <p:cond delay="0"/>
                                          </p:stCondLst>
                                        </p:cTn>
                                        <p:tgtEl>
                                          <p:spTgt spid="530462"/>
                                        </p:tgtEl>
                                        <p:attrNameLst>
                                          <p:attrName>style.visibility</p:attrName>
                                        </p:attrNameLst>
                                      </p:cBhvr>
                                      <p:to>
                                        <p:strVal val="visible"/>
                                      </p:to>
                                    </p:set>
                                    <p:animEffect transition="in" filter="blinds(horizontal)">
                                      <p:cBhvr>
                                        <p:cTn id="54" dur="500"/>
                                        <p:tgtEl>
                                          <p:spTgt spid="530462"/>
                                        </p:tgtEl>
                                      </p:cBhvr>
                                    </p:animEffect>
                                  </p:childTnLst>
                                </p:cTn>
                              </p:par>
                              <p:par>
                                <p:cTn id="55" presetID="3" presetClass="entr" presetSubtype="10" fill="hold" nodeType="withEffect">
                                  <p:stCondLst>
                                    <p:cond delay="0"/>
                                  </p:stCondLst>
                                  <p:childTnLst>
                                    <p:set>
                                      <p:cBhvr>
                                        <p:cTn id="56" dur="1" fill="hold">
                                          <p:stCondLst>
                                            <p:cond delay="0"/>
                                          </p:stCondLst>
                                        </p:cTn>
                                        <p:tgtEl>
                                          <p:spTgt spid="530463"/>
                                        </p:tgtEl>
                                        <p:attrNameLst>
                                          <p:attrName>style.visibility</p:attrName>
                                        </p:attrNameLst>
                                      </p:cBhvr>
                                      <p:to>
                                        <p:strVal val="visible"/>
                                      </p:to>
                                    </p:set>
                                    <p:animEffect transition="in" filter="blinds(horizontal)">
                                      <p:cBhvr>
                                        <p:cTn id="57" dur="500"/>
                                        <p:tgtEl>
                                          <p:spTgt spid="530463"/>
                                        </p:tgtEl>
                                      </p:cBhvr>
                                    </p:animEffect>
                                  </p:childTnLst>
                                </p:cTn>
                              </p:par>
                              <p:par>
                                <p:cTn id="58" presetID="3" presetClass="entr" presetSubtype="10" fill="hold" nodeType="withEffect">
                                  <p:stCondLst>
                                    <p:cond delay="0"/>
                                  </p:stCondLst>
                                  <p:childTnLst>
                                    <p:set>
                                      <p:cBhvr>
                                        <p:cTn id="59" dur="1" fill="hold">
                                          <p:stCondLst>
                                            <p:cond delay="0"/>
                                          </p:stCondLst>
                                        </p:cTn>
                                        <p:tgtEl>
                                          <p:spTgt spid="530464"/>
                                        </p:tgtEl>
                                        <p:attrNameLst>
                                          <p:attrName>style.visibility</p:attrName>
                                        </p:attrNameLst>
                                      </p:cBhvr>
                                      <p:to>
                                        <p:strVal val="visible"/>
                                      </p:to>
                                    </p:set>
                                    <p:animEffect transition="in" filter="blinds(horizontal)">
                                      <p:cBhvr>
                                        <p:cTn id="60" dur="500"/>
                                        <p:tgtEl>
                                          <p:spTgt spid="530464"/>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30497"/>
                                        </p:tgtEl>
                                        <p:attrNameLst>
                                          <p:attrName>style.visibility</p:attrName>
                                        </p:attrNameLst>
                                      </p:cBhvr>
                                      <p:to>
                                        <p:strVal val="visible"/>
                                      </p:to>
                                    </p:set>
                                    <p:animEffect transition="in" filter="blinds(horizontal)">
                                      <p:cBhvr>
                                        <p:cTn id="65" dur="500"/>
                                        <p:tgtEl>
                                          <p:spTgt spid="530497"/>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530502"/>
                                        </p:tgtEl>
                                        <p:attrNameLst>
                                          <p:attrName>style.visibility</p:attrName>
                                        </p:attrNameLst>
                                      </p:cBhvr>
                                      <p:to>
                                        <p:strVal val="visible"/>
                                      </p:to>
                                    </p:set>
                                    <p:animEffect transition="in" filter="blinds(horizontal)">
                                      <p:cBhvr>
                                        <p:cTn id="70" dur="500"/>
                                        <p:tgtEl>
                                          <p:spTgt spid="53050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3046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3047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04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049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3049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048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048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304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05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050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44" grpId="0"/>
      <p:bldP spid="530445" grpId="0"/>
      <p:bldP spid="530446" grpId="0"/>
      <p:bldP spid="530450" grpId="0"/>
      <p:bldP spid="530453" grpId="0"/>
      <p:bldP spid="530461" grpId="0"/>
      <p:bldP spid="530498" grpId="0" animBg="1"/>
      <p:bldP spid="530499" grpId="0" animBg="1"/>
      <p:bldP spid="530500" grpId="0" animBg="1"/>
      <p:bldP spid="53050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489475"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489483" name="Rectangle 11"/>
          <p:cNvSpPr>
            <a:spLocks noChangeArrowheads="1"/>
          </p:cNvSpPr>
          <p:nvPr/>
        </p:nvSpPr>
        <p:spPr bwMode="auto">
          <a:xfrm>
            <a:off x="1809751" y="1476376"/>
            <a:ext cx="8520113"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defRPr/>
            </a:pPr>
            <a:r>
              <a:rPr lang="zh-CN" altLang="en-US" sz="2300" dirty="0">
                <a:latin typeface="Times New Roman" panose="02020603050405020304" pitchFamily="18" charset="0"/>
              </a:rPr>
              <a:t>        </a:t>
            </a:r>
            <a:r>
              <a:rPr lang="zh-CN" altLang="en-US" sz="2300" b="1" dirty="0">
                <a:effectLst>
                  <a:outerShdw blurRad="38100" dist="38100" dir="2700000" algn="tl">
                    <a:srgbClr val="000000"/>
                  </a:outerShdw>
                </a:effectLst>
                <a:latin typeface="Times New Roman" panose="02020603050405020304" pitchFamily="18" charset="0"/>
              </a:rPr>
              <a:t>在简单优先分析法中，为了找到可归约的句柄，需要在文法中确定</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相邻</a:t>
            </a:r>
            <a:r>
              <a:rPr lang="zh-CN" altLang="en-US" sz="2300" b="1" dirty="0">
                <a:effectLst>
                  <a:outerShdw blurRad="38100" dist="38100" dir="2700000" algn="tl">
                    <a:srgbClr val="000000"/>
                  </a:outerShdw>
                </a:effectLst>
                <a:latin typeface="Times New Roman" panose="02020603050405020304" pitchFamily="18" charset="0"/>
              </a:rPr>
              <a:t>符号对之间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可能存在</a:t>
            </a:r>
            <a:r>
              <a:rPr lang="zh-CN" altLang="en-US" sz="2300" b="1" dirty="0">
                <a:effectLst>
                  <a:outerShdw blurRad="38100" dist="38100" dir="2700000" algn="tl">
                    <a:srgbClr val="000000"/>
                  </a:outerShdw>
                </a:effectLst>
                <a:latin typeface="Times New Roman" panose="02020603050405020304" pitchFamily="18" charset="0"/>
              </a:rPr>
              <a:t>的优先关系。对文法的字母表中任一对符号</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，假定有一句型</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1</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2</a:t>
            </a:r>
            <a:r>
              <a:rPr lang="en-US" altLang="zh-CN" sz="2300" b="1" dirty="0">
                <a:effectLst>
                  <a:outerShdw blurRad="38100" dist="38100" dir="2700000" algn="tl">
                    <a:srgbClr val="000000"/>
                  </a:outerShdw>
                </a:effectLst>
                <a:latin typeface="Times New Roman" panose="02020603050405020304" pitchFamily="18" charset="0"/>
              </a:rPr>
              <a:t>…</a:t>
            </a:r>
            <a:r>
              <a:rPr lang="zh-CN" altLang="en-US" sz="2300" b="1" dirty="0">
                <a:effectLst>
                  <a:outerShdw blurRad="38100" dist="38100" dir="2700000" algn="tl">
                    <a:srgbClr val="000000"/>
                  </a:outerShdw>
                </a:effectLst>
                <a:latin typeface="Times New Roman" panose="02020603050405020304" pitchFamily="18" charset="0"/>
              </a:rPr>
              <a:t>，则</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必然存在</a:t>
            </a:r>
            <a:r>
              <a:rPr lang="zh-CN" altLang="en-US" sz="2300" b="1" dirty="0">
                <a:effectLst>
                  <a:outerShdw blurRad="38100" dist="38100" dir="2700000" algn="tl">
                    <a:srgbClr val="000000"/>
                  </a:outerShdw>
                </a:effectLst>
                <a:latin typeface="Times New Roman" panose="02020603050405020304" pitchFamily="18" charset="0"/>
              </a:rPr>
              <a:t>以下三种“优先关系”之一</a:t>
            </a:r>
            <a:r>
              <a:rPr lang="zh-CN" altLang="en-US" sz="2300" dirty="0">
                <a:latin typeface="Times New Roman" panose="02020603050405020304" pitchFamily="18" charset="0"/>
              </a:rPr>
              <a:t> </a:t>
            </a:r>
          </a:p>
        </p:txBody>
      </p:sp>
      <p:sp>
        <p:nvSpPr>
          <p:cNvPr id="489484" name="Rectangle 12"/>
          <p:cNvSpPr>
            <a:spLocks noChangeArrowheads="1"/>
          </p:cNvSpPr>
          <p:nvPr/>
        </p:nvSpPr>
        <p:spPr bwMode="auto">
          <a:xfrm>
            <a:off x="1828800" y="3635376"/>
            <a:ext cx="58991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a:lnSpc>
                <a:spcPct val="130000"/>
              </a:lnSpc>
              <a:spcBef>
                <a:spcPct val="0"/>
              </a:spcBef>
              <a:spcAft>
                <a:spcPct val="20000"/>
              </a:spcAft>
              <a:buClrTx/>
              <a:buSzTx/>
              <a:buFontTx/>
              <a:buNone/>
            </a:pPr>
            <a:r>
              <a:rPr lang="zh-CN" altLang="en-US" sz="2300" b="1" dirty="0">
                <a:solidFill>
                  <a:srgbClr val="FFFF00"/>
                </a:solidFill>
                <a:latin typeface="Times New Roman" panose="02020603050405020304" pitchFamily="18" charset="0"/>
              </a:rPr>
              <a:t>        </a:t>
            </a:r>
            <a:r>
              <a:rPr lang="zh-CN" altLang="en-US" sz="2300" b="1" dirty="0">
                <a:solidFill>
                  <a:srgbClr val="011893"/>
                </a:solidFill>
                <a:latin typeface="Times New Roman" panose="02020603050405020304" pitchFamily="18" charset="0"/>
              </a:rPr>
              <a:t>情况</a:t>
            </a:r>
            <a:r>
              <a:rPr lang="en-US" altLang="zh-CN" sz="2300" b="1" dirty="0">
                <a:solidFill>
                  <a:srgbClr val="011893"/>
                </a:solidFill>
                <a:latin typeface="Times New Roman" panose="02020603050405020304" pitchFamily="18" charset="0"/>
              </a:rPr>
              <a:t>1</a:t>
            </a:r>
            <a:r>
              <a:rPr lang="zh-CN" altLang="en-US" sz="2300" b="1" dirty="0">
                <a:solidFill>
                  <a:srgbClr val="011893"/>
                </a:solidFill>
                <a:latin typeface="Times New Roman" panose="02020603050405020304" pitchFamily="18" charset="0"/>
              </a:rPr>
              <a:t>：</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latin typeface="Times New Roman" panose="02020603050405020304" pitchFamily="18" charset="0"/>
              </a:rPr>
              <a:t>是句柄一部分（恰好是尾），但</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不是。也就是说，在从左到右归约的过程中（按照句柄归约），</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latin typeface="Times New Roman" panose="02020603050405020304" pitchFamily="18" charset="0"/>
              </a:rPr>
              <a:t>将优先于</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被归约。用</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en-US" altLang="zh-CN" sz="2300" b="1" dirty="0">
                <a:latin typeface="Times New Roman" panose="02020603050405020304" pitchFamily="18" charset="0"/>
              </a:rPr>
              <a:t>·&gt;S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表示。</a:t>
            </a:r>
          </a:p>
        </p:txBody>
      </p:sp>
      <p:sp>
        <p:nvSpPr>
          <p:cNvPr id="489497" name="Text Box 25"/>
          <p:cNvSpPr txBox="1">
            <a:spLocks noChangeArrowheads="1"/>
          </p:cNvSpPr>
          <p:nvPr/>
        </p:nvSpPr>
        <p:spPr bwMode="auto">
          <a:xfrm>
            <a:off x="8823325" y="3179763"/>
            <a:ext cx="369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a:latin typeface="Times New Roman" panose="02020603050405020304" pitchFamily="18" charset="0"/>
              </a:rPr>
              <a:t>S</a:t>
            </a:r>
          </a:p>
        </p:txBody>
      </p:sp>
      <p:sp>
        <p:nvSpPr>
          <p:cNvPr id="489498" name="Rectangle 26"/>
          <p:cNvSpPr>
            <a:spLocks noChangeArrowheads="1"/>
          </p:cNvSpPr>
          <p:nvPr/>
        </p:nvSpPr>
        <p:spPr bwMode="auto">
          <a:xfrm>
            <a:off x="8558213" y="3960813"/>
            <a:ext cx="10271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a:latin typeface="Times New Roman" panose="02020603050405020304" pitchFamily="18" charset="0"/>
              </a:rPr>
              <a:t>A   S</a:t>
            </a:r>
            <a:r>
              <a:rPr lang="en-US" altLang="zh-CN" sz="2800" b="1" baseline="-25000">
                <a:latin typeface="Times New Roman" panose="02020603050405020304" pitchFamily="18" charset="0"/>
              </a:rPr>
              <a:t>2</a:t>
            </a:r>
            <a:endParaRPr lang="zh-CN" altLang="en-US" sz="2800" b="1" baseline="-25000">
              <a:latin typeface="Times New Roman" panose="02020603050405020304" pitchFamily="18" charset="0"/>
            </a:endParaRPr>
          </a:p>
        </p:txBody>
      </p:sp>
      <p:sp>
        <p:nvSpPr>
          <p:cNvPr id="489499" name="Rectangle 27"/>
          <p:cNvSpPr>
            <a:spLocks noChangeArrowheads="1"/>
          </p:cNvSpPr>
          <p:nvPr/>
        </p:nvSpPr>
        <p:spPr bwMode="auto">
          <a:xfrm>
            <a:off x="8223250" y="4760913"/>
            <a:ext cx="1125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   S</a:t>
            </a:r>
            <a:r>
              <a:rPr lang="en-US" altLang="zh-CN" sz="2800" b="1" baseline="-25000">
                <a:latin typeface="Times New Roman" panose="02020603050405020304" pitchFamily="18" charset="0"/>
              </a:rPr>
              <a:t>1</a:t>
            </a:r>
          </a:p>
        </p:txBody>
      </p:sp>
      <p:sp>
        <p:nvSpPr>
          <p:cNvPr id="489500" name="Line 28"/>
          <p:cNvSpPr>
            <a:spLocks noChangeShapeType="1"/>
          </p:cNvSpPr>
          <p:nvPr/>
        </p:nvSpPr>
        <p:spPr bwMode="auto">
          <a:xfrm flipH="1">
            <a:off x="8801101" y="3629026"/>
            <a:ext cx="161925" cy="4095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1" name="Line 29"/>
          <p:cNvSpPr>
            <a:spLocks noChangeShapeType="1"/>
          </p:cNvSpPr>
          <p:nvPr/>
        </p:nvSpPr>
        <p:spPr bwMode="auto">
          <a:xfrm>
            <a:off x="9083675" y="3635375"/>
            <a:ext cx="152400" cy="4000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2" name="Line 30"/>
          <p:cNvSpPr>
            <a:spLocks noChangeShapeType="1"/>
          </p:cNvSpPr>
          <p:nvPr/>
        </p:nvSpPr>
        <p:spPr bwMode="auto">
          <a:xfrm flipH="1">
            <a:off x="8540751" y="4425950"/>
            <a:ext cx="161925" cy="4381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3" name="Line 31"/>
          <p:cNvSpPr>
            <a:spLocks noChangeShapeType="1"/>
          </p:cNvSpPr>
          <p:nvPr/>
        </p:nvSpPr>
        <p:spPr bwMode="auto">
          <a:xfrm>
            <a:off x="8813801" y="4432300"/>
            <a:ext cx="200025" cy="419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4" name="Rectangle 32"/>
          <p:cNvSpPr>
            <a:spLocks noChangeArrowheads="1"/>
          </p:cNvSpPr>
          <p:nvPr/>
        </p:nvSpPr>
        <p:spPr bwMode="auto">
          <a:xfrm>
            <a:off x="7991475" y="3900488"/>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489505" name="Line 33"/>
          <p:cNvSpPr>
            <a:spLocks noChangeShapeType="1"/>
          </p:cNvSpPr>
          <p:nvPr/>
        </p:nvSpPr>
        <p:spPr bwMode="auto">
          <a:xfrm flipH="1">
            <a:off x="8255000" y="3635376"/>
            <a:ext cx="571500" cy="5238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7" name="Rectangle 35"/>
          <p:cNvSpPr>
            <a:spLocks noChangeArrowheads="1"/>
          </p:cNvSpPr>
          <p:nvPr/>
        </p:nvSpPr>
        <p:spPr bwMode="auto">
          <a:xfrm>
            <a:off x="9655175" y="38973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489508" name="Line 36"/>
          <p:cNvSpPr>
            <a:spLocks noChangeShapeType="1"/>
          </p:cNvSpPr>
          <p:nvPr/>
        </p:nvSpPr>
        <p:spPr bwMode="auto">
          <a:xfrm>
            <a:off x="9232900" y="3651251"/>
            <a:ext cx="666750" cy="5048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9" name="Oval 37"/>
          <p:cNvSpPr>
            <a:spLocks noChangeArrowheads="1"/>
          </p:cNvSpPr>
          <p:nvPr/>
        </p:nvSpPr>
        <p:spPr bwMode="auto">
          <a:xfrm>
            <a:off x="8081964" y="4772026"/>
            <a:ext cx="1436687" cy="588963"/>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489510" name="Text Box 38"/>
          <p:cNvSpPr txBox="1">
            <a:spLocks noChangeArrowheads="1"/>
          </p:cNvSpPr>
          <p:nvPr/>
        </p:nvSpPr>
        <p:spPr bwMode="auto">
          <a:xfrm>
            <a:off x="9571038" y="4837114"/>
            <a:ext cx="768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000" b="1" dirty="0">
                <a:solidFill>
                  <a:srgbClr val="011893"/>
                </a:solidFill>
                <a:latin typeface="Times New Roman" panose="02020603050405020304" pitchFamily="18" charset="0"/>
              </a:rPr>
              <a:t>句柄</a:t>
            </a:r>
          </a:p>
        </p:txBody>
      </p:sp>
    </p:spTree>
    <p:extLst>
      <p:ext uri="{BB962C8B-B14F-4D97-AF65-F5344CB8AC3E}">
        <p14:creationId xmlns:p14="http://schemas.microsoft.com/office/powerpoint/2010/main" val="2260967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9483"/>
                                        </p:tgtEl>
                                        <p:attrNameLst>
                                          <p:attrName>style.visibility</p:attrName>
                                        </p:attrNameLst>
                                      </p:cBhvr>
                                      <p:to>
                                        <p:strVal val="visible"/>
                                      </p:to>
                                    </p:set>
                                    <p:animEffect transition="in" filter="blinds(horizontal)">
                                      <p:cBhvr>
                                        <p:cTn id="7" dur="500"/>
                                        <p:tgtEl>
                                          <p:spTgt spid="4894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9497"/>
                                        </p:tgtEl>
                                        <p:attrNameLst>
                                          <p:attrName>style.visibility</p:attrName>
                                        </p:attrNameLst>
                                      </p:cBhvr>
                                      <p:to>
                                        <p:strVal val="visible"/>
                                      </p:to>
                                    </p:set>
                                    <p:animEffect transition="in" filter="blinds(horizontal)">
                                      <p:cBhvr>
                                        <p:cTn id="12" dur="500"/>
                                        <p:tgtEl>
                                          <p:spTgt spid="48949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89498"/>
                                        </p:tgtEl>
                                        <p:attrNameLst>
                                          <p:attrName>style.visibility</p:attrName>
                                        </p:attrNameLst>
                                      </p:cBhvr>
                                      <p:to>
                                        <p:strVal val="visible"/>
                                      </p:to>
                                    </p:set>
                                    <p:animEffect transition="in" filter="blinds(horizontal)">
                                      <p:cBhvr>
                                        <p:cTn id="15" dur="500"/>
                                        <p:tgtEl>
                                          <p:spTgt spid="48949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89499"/>
                                        </p:tgtEl>
                                        <p:attrNameLst>
                                          <p:attrName>style.visibility</p:attrName>
                                        </p:attrNameLst>
                                      </p:cBhvr>
                                      <p:to>
                                        <p:strVal val="visible"/>
                                      </p:to>
                                    </p:set>
                                    <p:animEffect transition="in" filter="blinds(horizontal)">
                                      <p:cBhvr>
                                        <p:cTn id="18" dur="500"/>
                                        <p:tgtEl>
                                          <p:spTgt spid="489499"/>
                                        </p:tgtEl>
                                      </p:cBhvr>
                                    </p:animEffect>
                                  </p:childTnLst>
                                </p:cTn>
                              </p:par>
                              <p:par>
                                <p:cTn id="19" presetID="3" presetClass="entr" presetSubtype="10" fill="hold" nodeType="withEffect">
                                  <p:stCondLst>
                                    <p:cond delay="0"/>
                                  </p:stCondLst>
                                  <p:childTnLst>
                                    <p:set>
                                      <p:cBhvr>
                                        <p:cTn id="20" dur="1" fill="hold">
                                          <p:stCondLst>
                                            <p:cond delay="0"/>
                                          </p:stCondLst>
                                        </p:cTn>
                                        <p:tgtEl>
                                          <p:spTgt spid="489500"/>
                                        </p:tgtEl>
                                        <p:attrNameLst>
                                          <p:attrName>style.visibility</p:attrName>
                                        </p:attrNameLst>
                                      </p:cBhvr>
                                      <p:to>
                                        <p:strVal val="visible"/>
                                      </p:to>
                                    </p:set>
                                    <p:animEffect transition="in" filter="blinds(horizontal)">
                                      <p:cBhvr>
                                        <p:cTn id="21" dur="500"/>
                                        <p:tgtEl>
                                          <p:spTgt spid="489500"/>
                                        </p:tgtEl>
                                      </p:cBhvr>
                                    </p:animEffect>
                                  </p:childTnLst>
                                </p:cTn>
                              </p:par>
                              <p:par>
                                <p:cTn id="22" presetID="3" presetClass="entr" presetSubtype="10" fill="hold" nodeType="withEffect">
                                  <p:stCondLst>
                                    <p:cond delay="0"/>
                                  </p:stCondLst>
                                  <p:childTnLst>
                                    <p:set>
                                      <p:cBhvr>
                                        <p:cTn id="23" dur="1" fill="hold">
                                          <p:stCondLst>
                                            <p:cond delay="0"/>
                                          </p:stCondLst>
                                        </p:cTn>
                                        <p:tgtEl>
                                          <p:spTgt spid="489501"/>
                                        </p:tgtEl>
                                        <p:attrNameLst>
                                          <p:attrName>style.visibility</p:attrName>
                                        </p:attrNameLst>
                                      </p:cBhvr>
                                      <p:to>
                                        <p:strVal val="visible"/>
                                      </p:to>
                                    </p:set>
                                    <p:animEffect transition="in" filter="blinds(horizontal)">
                                      <p:cBhvr>
                                        <p:cTn id="24" dur="500"/>
                                        <p:tgtEl>
                                          <p:spTgt spid="489501"/>
                                        </p:tgtEl>
                                      </p:cBhvr>
                                    </p:animEffect>
                                  </p:childTnLst>
                                </p:cTn>
                              </p:par>
                              <p:par>
                                <p:cTn id="25" presetID="3" presetClass="entr" presetSubtype="10" fill="hold" nodeType="withEffect">
                                  <p:stCondLst>
                                    <p:cond delay="0"/>
                                  </p:stCondLst>
                                  <p:childTnLst>
                                    <p:set>
                                      <p:cBhvr>
                                        <p:cTn id="26" dur="1" fill="hold">
                                          <p:stCondLst>
                                            <p:cond delay="0"/>
                                          </p:stCondLst>
                                        </p:cTn>
                                        <p:tgtEl>
                                          <p:spTgt spid="489502"/>
                                        </p:tgtEl>
                                        <p:attrNameLst>
                                          <p:attrName>style.visibility</p:attrName>
                                        </p:attrNameLst>
                                      </p:cBhvr>
                                      <p:to>
                                        <p:strVal val="visible"/>
                                      </p:to>
                                    </p:set>
                                    <p:animEffect transition="in" filter="blinds(horizontal)">
                                      <p:cBhvr>
                                        <p:cTn id="27" dur="500"/>
                                        <p:tgtEl>
                                          <p:spTgt spid="489502"/>
                                        </p:tgtEl>
                                      </p:cBhvr>
                                    </p:animEffect>
                                  </p:childTnLst>
                                </p:cTn>
                              </p:par>
                              <p:par>
                                <p:cTn id="28" presetID="3" presetClass="entr" presetSubtype="10" fill="hold" nodeType="withEffect">
                                  <p:stCondLst>
                                    <p:cond delay="0"/>
                                  </p:stCondLst>
                                  <p:childTnLst>
                                    <p:set>
                                      <p:cBhvr>
                                        <p:cTn id="29" dur="1" fill="hold">
                                          <p:stCondLst>
                                            <p:cond delay="0"/>
                                          </p:stCondLst>
                                        </p:cTn>
                                        <p:tgtEl>
                                          <p:spTgt spid="489503"/>
                                        </p:tgtEl>
                                        <p:attrNameLst>
                                          <p:attrName>style.visibility</p:attrName>
                                        </p:attrNameLst>
                                      </p:cBhvr>
                                      <p:to>
                                        <p:strVal val="visible"/>
                                      </p:to>
                                    </p:set>
                                    <p:animEffect transition="in" filter="blinds(horizontal)">
                                      <p:cBhvr>
                                        <p:cTn id="30" dur="500"/>
                                        <p:tgtEl>
                                          <p:spTgt spid="48950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89504"/>
                                        </p:tgtEl>
                                        <p:attrNameLst>
                                          <p:attrName>style.visibility</p:attrName>
                                        </p:attrNameLst>
                                      </p:cBhvr>
                                      <p:to>
                                        <p:strVal val="visible"/>
                                      </p:to>
                                    </p:set>
                                    <p:animEffect transition="in" filter="blinds(horizontal)">
                                      <p:cBhvr>
                                        <p:cTn id="33" dur="500"/>
                                        <p:tgtEl>
                                          <p:spTgt spid="489504"/>
                                        </p:tgtEl>
                                      </p:cBhvr>
                                    </p:animEffect>
                                  </p:childTnLst>
                                </p:cTn>
                              </p:par>
                              <p:par>
                                <p:cTn id="34" presetID="3" presetClass="entr" presetSubtype="10" fill="hold" nodeType="withEffect">
                                  <p:stCondLst>
                                    <p:cond delay="0"/>
                                  </p:stCondLst>
                                  <p:childTnLst>
                                    <p:set>
                                      <p:cBhvr>
                                        <p:cTn id="35" dur="1" fill="hold">
                                          <p:stCondLst>
                                            <p:cond delay="0"/>
                                          </p:stCondLst>
                                        </p:cTn>
                                        <p:tgtEl>
                                          <p:spTgt spid="489505"/>
                                        </p:tgtEl>
                                        <p:attrNameLst>
                                          <p:attrName>style.visibility</p:attrName>
                                        </p:attrNameLst>
                                      </p:cBhvr>
                                      <p:to>
                                        <p:strVal val="visible"/>
                                      </p:to>
                                    </p:set>
                                    <p:animEffect transition="in" filter="blinds(horizontal)">
                                      <p:cBhvr>
                                        <p:cTn id="36" dur="500"/>
                                        <p:tgtEl>
                                          <p:spTgt spid="48950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89507"/>
                                        </p:tgtEl>
                                        <p:attrNameLst>
                                          <p:attrName>style.visibility</p:attrName>
                                        </p:attrNameLst>
                                      </p:cBhvr>
                                      <p:to>
                                        <p:strVal val="visible"/>
                                      </p:to>
                                    </p:set>
                                    <p:animEffect transition="in" filter="blinds(horizontal)">
                                      <p:cBhvr>
                                        <p:cTn id="39" dur="500"/>
                                        <p:tgtEl>
                                          <p:spTgt spid="489507"/>
                                        </p:tgtEl>
                                      </p:cBhvr>
                                    </p:animEffect>
                                  </p:childTnLst>
                                </p:cTn>
                              </p:par>
                              <p:par>
                                <p:cTn id="40" presetID="3" presetClass="entr" presetSubtype="10" fill="hold" nodeType="withEffect">
                                  <p:stCondLst>
                                    <p:cond delay="0"/>
                                  </p:stCondLst>
                                  <p:childTnLst>
                                    <p:set>
                                      <p:cBhvr>
                                        <p:cTn id="41" dur="1" fill="hold">
                                          <p:stCondLst>
                                            <p:cond delay="0"/>
                                          </p:stCondLst>
                                        </p:cTn>
                                        <p:tgtEl>
                                          <p:spTgt spid="489508"/>
                                        </p:tgtEl>
                                        <p:attrNameLst>
                                          <p:attrName>style.visibility</p:attrName>
                                        </p:attrNameLst>
                                      </p:cBhvr>
                                      <p:to>
                                        <p:strVal val="visible"/>
                                      </p:to>
                                    </p:set>
                                    <p:animEffect transition="in" filter="blinds(horizontal)">
                                      <p:cBhvr>
                                        <p:cTn id="42" dur="500"/>
                                        <p:tgtEl>
                                          <p:spTgt spid="489508"/>
                                        </p:tgtEl>
                                      </p:cBhvr>
                                    </p:animEffect>
                                  </p:childTnLst>
                                </p:cTn>
                              </p:par>
                              <p:par>
                                <p:cTn id="43" presetID="3" presetClass="entr" presetSubtype="10" fill="hold" nodeType="withEffect">
                                  <p:stCondLst>
                                    <p:cond delay="0"/>
                                  </p:stCondLst>
                                  <p:childTnLst>
                                    <p:set>
                                      <p:cBhvr>
                                        <p:cTn id="44" dur="1" fill="hold">
                                          <p:stCondLst>
                                            <p:cond delay="0"/>
                                          </p:stCondLst>
                                        </p:cTn>
                                        <p:tgtEl>
                                          <p:spTgt spid="489509"/>
                                        </p:tgtEl>
                                        <p:attrNameLst>
                                          <p:attrName>style.visibility</p:attrName>
                                        </p:attrNameLst>
                                      </p:cBhvr>
                                      <p:to>
                                        <p:strVal val="visible"/>
                                      </p:to>
                                    </p:set>
                                    <p:animEffect transition="in" filter="blinds(horizontal)">
                                      <p:cBhvr>
                                        <p:cTn id="45" dur="500"/>
                                        <p:tgtEl>
                                          <p:spTgt spid="48950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89510"/>
                                        </p:tgtEl>
                                        <p:attrNameLst>
                                          <p:attrName>style.visibility</p:attrName>
                                        </p:attrNameLst>
                                      </p:cBhvr>
                                      <p:to>
                                        <p:strVal val="visible"/>
                                      </p:to>
                                    </p:set>
                                    <p:animEffect transition="in" filter="blinds(horizontal)">
                                      <p:cBhvr>
                                        <p:cTn id="48" dur="500"/>
                                        <p:tgtEl>
                                          <p:spTgt spid="48951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89484"/>
                                        </p:tgtEl>
                                        <p:attrNameLst>
                                          <p:attrName>style.visibility</p:attrName>
                                        </p:attrNameLst>
                                      </p:cBhvr>
                                      <p:to>
                                        <p:strVal val="visible"/>
                                      </p:to>
                                    </p:set>
                                    <p:animEffect transition="in" filter="blinds(horizontal)">
                                      <p:cBhvr>
                                        <p:cTn id="53" dur="500"/>
                                        <p:tgtEl>
                                          <p:spTgt spid="489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83" grpId="0"/>
      <p:bldP spid="489484" grpId="0"/>
      <p:bldP spid="489497" grpId="0"/>
      <p:bldP spid="489498" grpId="0"/>
      <p:bldP spid="489499" grpId="0"/>
      <p:bldP spid="489504" grpId="0"/>
      <p:bldP spid="489507" grpId="0"/>
      <p:bldP spid="4895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31459" name="Rectangle 3"/>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sp>
        <p:nvSpPr>
          <p:cNvPr id="531518" name="Rectangle 62"/>
          <p:cNvSpPr>
            <a:spLocks noChangeArrowheads="1"/>
          </p:cNvSpPr>
          <p:nvPr/>
        </p:nvSpPr>
        <p:spPr bwMode="auto">
          <a:xfrm>
            <a:off x="1760538" y="1703388"/>
            <a:ext cx="8382000" cy="368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FFFF00"/>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txBody>
          <a:bodyPr tIns="0" bIns="0">
            <a:spAutoFit/>
          </a:bodyPr>
          <a:lstStyle>
            <a:lvl1pPr marL="233363" indent="-233363"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defRPr/>
            </a:pPr>
            <a:r>
              <a:rPr lang="zh-CN" altLang="en-US" sz="2300" b="1" dirty="0">
                <a:effectLst>
                  <a:outerShdw blurRad="38100" dist="38100" dir="2700000" algn="tl">
                    <a:srgbClr val="000000"/>
                  </a:outerShdw>
                </a:effectLst>
                <a:latin typeface="Times New Roman" panose="02020603050405020304" pitchFamily="18" charset="0"/>
                <a:ea typeface="楷体_GB2312" pitchFamily="49" charset="-122"/>
                <a:cs typeface="Arial" panose="020B0604020202020204" pitchFamily="34" charset="0"/>
              </a:rPr>
              <a:t>	</a:t>
            </a:r>
            <a:r>
              <a:rPr lang="zh-CN" altLang="en-US" sz="2300" b="1" dirty="0">
                <a:latin typeface="Times New Roman" panose="02020603050405020304" pitchFamily="18" charset="0"/>
                <a:ea typeface="楷体_GB2312" pitchFamily="49" charset="-122"/>
                <a:cs typeface="Arial" panose="020B0604020202020204" pitchFamily="34" charset="0"/>
              </a:rPr>
              <a:t>        对于简单优先文法，根据它满足的两个条件及优先关系的定义，不难找到其句型的句柄，即通过自左至右地扫描句型，逐个比较相邻符号直至遇到第一对关系</a:t>
            </a:r>
            <a:r>
              <a:rPr lang="zh-CN" altLang="en-US" sz="2300" b="1" dirty="0">
                <a:solidFill>
                  <a:srgbClr val="FFFF00"/>
                </a:solidFill>
                <a:latin typeface="Times New Roman" panose="02020603050405020304" pitchFamily="18" charset="0"/>
                <a:ea typeface="楷体_GB2312" pitchFamily="49" charset="-122"/>
                <a:cs typeface="Arial" panose="020B0604020202020204" pitchFamily="34" charset="0"/>
              </a:rPr>
              <a:t/>
            </a:r>
            <a:br>
              <a:rPr lang="zh-CN" altLang="en-US" sz="2300" b="1" dirty="0">
                <a:solidFill>
                  <a:srgbClr val="FFFF00"/>
                </a:solidFill>
                <a:latin typeface="Times New Roman" panose="02020603050405020304" pitchFamily="18" charset="0"/>
                <a:ea typeface="楷体_GB2312" pitchFamily="49" charset="-122"/>
                <a:cs typeface="Arial" panose="020B0604020202020204" pitchFamily="34" charset="0"/>
              </a:rPr>
            </a:br>
            <a:r>
              <a:rPr lang="en-US" altLang="zh-CN" sz="2300" b="1" dirty="0" err="1">
                <a:solidFill>
                  <a:srgbClr val="011893"/>
                </a:solidFill>
                <a:latin typeface="Times New Roman" panose="02020603050405020304" pitchFamily="18" charset="0"/>
                <a:ea typeface="楷体_GB2312" pitchFamily="49" charset="-122"/>
                <a:cs typeface="Arial" panose="020B0604020202020204" pitchFamily="34" charset="0"/>
              </a:rPr>
              <a:t>S</a:t>
            </a:r>
            <a:r>
              <a:rPr lang="en-US" altLang="zh-CN" sz="2300" b="1" baseline="-25000" dirty="0" err="1">
                <a:solidFill>
                  <a:srgbClr val="011893"/>
                </a:solidFill>
                <a:latin typeface="Times New Roman" panose="02020603050405020304" pitchFamily="18" charset="0"/>
                <a:ea typeface="楷体_GB2312" pitchFamily="49" charset="-122"/>
                <a:cs typeface="Arial" panose="020B0604020202020204" pitchFamily="34" charset="0"/>
              </a:rPr>
              <a:t>j</a:t>
            </a:r>
            <a:r>
              <a:rPr lang="en-US" altLang="zh-CN" sz="2300" b="1" dirty="0">
                <a:solidFill>
                  <a:srgbClr val="011893"/>
                </a:solidFill>
                <a:latin typeface="Times New Roman" panose="02020603050405020304" pitchFamily="18" charset="0"/>
                <a:ea typeface="楷体_GB2312" pitchFamily="49" charset="-122"/>
                <a:cs typeface="Arial" panose="020B0604020202020204" pitchFamily="34" charset="0"/>
              </a:rPr>
              <a:t>·&gt;S</a:t>
            </a:r>
            <a:r>
              <a:rPr lang="en-US" altLang="zh-CN" sz="2300" b="1" baseline="-25000" dirty="0">
                <a:solidFill>
                  <a:srgbClr val="011893"/>
                </a:solidFill>
                <a:latin typeface="Times New Roman" panose="02020603050405020304" pitchFamily="18" charset="0"/>
                <a:ea typeface="楷体_GB2312" pitchFamily="49" charset="-122"/>
                <a:cs typeface="Arial" panose="020B0604020202020204" pitchFamily="34" charset="0"/>
              </a:rPr>
              <a:t>j+1</a:t>
            </a:r>
            <a:r>
              <a:rPr lang="zh-CN" altLang="en-US" sz="2300" b="1" dirty="0">
                <a:latin typeface="Times New Roman" panose="02020603050405020304" pitchFamily="18" charset="0"/>
                <a:ea typeface="楷体_GB2312" pitchFamily="49" charset="-122"/>
                <a:cs typeface="Arial" panose="020B0604020202020204" pitchFamily="34" charset="0"/>
              </a:rPr>
              <a:t>为止，</a:t>
            </a:r>
            <a:r>
              <a:rPr lang="zh-CN" altLang="en-US" sz="2300" b="1" dirty="0">
                <a:solidFill>
                  <a:srgbClr val="011893"/>
                </a:solidFill>
                <a:latin typeface="Times New Roman" panose="02020603050405020304" pitchFamily="18" charset="0"/>
                <a:ea typeface="楷体_GB2312" pitchFamily="49" charset="-122"/>
                <a:cs typeface="Arial" panose="020B0604020202020204" pitchFamily="34" charset="0"/>
              </a:rPr>
              <a:t>这时符号</a:t>
            </a:r>
            <a:r>
              <a:rPr lang="en-US" altLang="zh-CN" sz="2300" b="1" dirty="0" err="1">
                <a:solidFill>
                  <a:srgbClr val="011893"/>
                </a:solidFill>
                <a:latin typeface="Times New Roman" panose="02020603050405020304" pitchFamily="18" charset="0"/>
                <a:ea typeface="楷体_GB2312" pitchFamily="49" charset="-122"/>
                <a:cs typeface="Arial" panose="020B0604020202020204" pitchFamily="34" charset="0"/>
              </a:rPr>
              <a:t>S</a:t>
            </a:r>
            <a:r>
              <a:rPr lang="en-US" altLang="zh-CN" sz="2300" b="1" baseline="-25000" dirty="0" err="1">
                <a:solidFill>
                  <a:srgbClr val="011893"/>
                </a:solidFill>
                <a:latin typeface="Times New Roman" panose="02020603050405020304" pitchFamily="18" charset="0"/>
                <a:ea typeface="楷体_GB2312" pitchFamily="49" charset="-122"/>
                <a:cs typeface="Arial" panose="020B0604020202020204" pitchFamily="34" charset="0"/>
              </a:rPr>
              <a:t>j</a:t>
            </a:r>
            <a:r>
              <a:rPr lang="zh-CN" altLang="en-US" sz="2300" b="1" dirty="0">
                <a:solidFill>
                  <a:srgbClr val="011893"/>
                </a:solidFill>
                <a:latin typeface="Times New Roman" panose="02020603050405020304" pitchFamily="18" charset="0"/>
                <a:ea typeface="楷体_GB2312" pitchFamily="49" charset="-122"/>
                <a:cs typeface="Arial" panose="020B0604020202020204" pitchFamily="34" charset="0"/>
              </a:rPr>
              <a:t>为句柄尾</a:t>
            </a:r>
            <a:r>
              <a:rPr lang="zh-CN" altLang="en-US" sz="2300" b="1" dirty="0">
                <a:latin typeface="Times New Roman" panose="02020603050405020304" pitchFamily="18" charset="0"/>
                <a:ea typeface="楷体_GB2312" pitchFamily="49" charset="-122"/>
                <a:cs typeface="Arial" panose="020B0604020202020204" pitchFamily="34" charset="0"/>
              </a:rPr>
              <a:t>；然后，由</a:t>
            </a:r>
            <a:r>
              <a:rPr lang="en-US" altLang="zh-CN" sz="2300" b="1" dirty="0" err="1">
                <a:latin typeface="Times New Roman" panose="02020603050405020304" pitchFamily="18" charset="0"/>
                <a:ea typeface="楷体_GB2312" pitchFamily="49" charset="-122"/>
                <a:cs typeface="Arial" panose="020B0604020202020204" pitchFamily="34" charset="0"/>
              </a:rPr>
              <a:t>S</a:t>
            </a:r>
            <a:r>
              <a:rPr lang="en-US" altLang="zh-CN" sz="2300" b="1" baseline="-25000" dirty="0" err="1">
                <a:latin typeface="Times New Roman" panose="02020603050405020304" pitchFamily="18" charset="0"/>
                <a:ea typeface="楷体_GB2312" pitchFamily="49" charset="-122"/>
                <a:cs typeface="Arial" panose="020B0604020202020204" pitchFamily="34" charset="0"/>
              </a:rPr>
              <a:t>j</a:t>
            </a:r>
            <a:r>
              <a:rPr lang="zh-CN" altLang="en-US" sz="2300" b="1" dirty="0">
                <a:latin typeface="Times New Roman" panose="02020603050405020304" pitchFamily="18" charset="0"/>
                <a:ea typeface="楷体_GB2312" pitchFamily="49" charset="-122"/>
                <a:cs typeface="Arial" panose="020B0604020202020204" pitchFamily="34" charset="0"/>
              </a:rPr>
              <a:t>开始自右向左逐个比较相邻符号直到遇到第一对符号</a:t>
            </a:r>
            <a:r>
              <a:rPr lang="zh-CN" altLang="en-US" sz="2300" b="1" dirty="0">
                <a:solidFill>
                  <a:srgbClr val="FFFF00"/>
                </a:solidFill>
                <a:latin typeface="Times New Roman" panose="02020603050405020304" pitchFamily="18" charset="0"/>
                <a:ea typeface="楷体_GB2312" pitchFamily="49" charset="-122"/>
                <a:cs typeface="Arial" panose="020B0604020202020204" pitchFamily="34" charset="0"/>
              </a:rPr>
              <a:t/>
            </a:r>
            <a:br>
              <a:rPr lang="zh-CN" altLang="en-US" sz="2300" b="1" dirty="0">
                <a:solidFill>
                  <a:srgbClr val="FFFF00"/>
                </a:solidFill>
                <a:latin typeface="Times New Roman" panose="02020603050405020304" pitchFamily="18" charset="0"/>
                <a:ea typeface="楷体_GB2312" pitchFamily="49" charset="-122"/>
                <a:cs typeface="Arial" panose="020B0604020202020204" pitchFamily="34" charset="0"/>
              </a:rPr>
            </a:br>
            <a:r>
              <a:rPr lang="en-US" altLang="zh-CN" sz="2300" b="1" dirty="0">
                <a:solidFill>
                  <a:srgbClr val="011893"/>
                </a:solidFill>
                <a:latin typeface="Times New Roman" panose="02020603050405020304" pitchFamily="18" charset="0"/>
                <a:ea typeface="楷体_GB2312" pitchFamily="49" charset="-122"/>
                <a:cs typeface="Arial" panose="020B0604020202020204" pitchFamily="34" charset="0"/>
              </a:rPr>
              <a:t>S</a:t>
            </a:r>
            <a:r>
              <a:rPr lang="en-US" altLang="zh-CN" sz="2300" b="1" baseline="-25000" dirty="0">
                <a:solidFill>
                  <a:srgbClr val="011893"/>
                </a:solidFill>
                <a:latin typeface="Times New Roman" panose="02020603050405020304" pitchFamily="18" charset="0"/>
                <a:ea typeface="楷体_GB2312" pitchFamily="49" charset="-122"/>
                <a:cs typeface="Arial" panose="020B0604020202020204" pitchFamily="34" charset="0"/>
              </a:rPr>
              <a:t>i-1</a:t>
            </a:r>
            <a:r>
              <a:rPr lang="en-US" altLang="zh-CN" sz="2300" b="1" dirty="0">
                <a:solidFill>
                  <a:srgbClr val="011893"/>
                </a:solidFill>
                <a:latin typeface="Times New Roman" panose="02020603050405020304" pitchFamily="18" charset="0"/>
                <a:ea typeface="楷体_GB2312" pitchFamily="49" charset="-122"/>
                <a:cs typeface="Arial" panose="020B0604020202020204" pitchFamily="34" charset="0"/>
              </a:rPr>
              <a:t>&lt;·S</a:t>
            </a:r>
            <a:r>
              <a:rPr lang="en-US" altLang="zh-CN" sz="2300" b="1" baseline="-25000" dirty="0">
                <a:solidFill>
                  <a:srgbClr val="011893"/>
                </a:solidFill>
                <a:latin typeface="Times New Roman" panose="02020603050405020304" pitchFamily="18" charset="0"/>
                <a:ea typeface="楷体_GB2312" pitchFamily="49" charset="-122"/>
                <a:cs typeface="Arial" panose="020B0604020202020204" pitchFamily="34" charset="0"/>
              </a:rPr>
              <a:t>i</a:t>
            </a:r>
            <a:r>
              <a:rPr lang="zh-CN" altLang="en-US" sz="2300" b="1" dirty="0">
                <a:latin typeface="Times New Roman" panose="02020603050405020304" pitchFamily="18" charset="0"/>
                <a:ea typeface="楷体_GB2312" pitchFamily="49" charset="-122"/>
                <a:cs typeface="Arial" panose="020B0604020202020204" pitchFamily="34" charset="0"/>
              </a:rPr>
              <a:t>为止，</a:t>
            </a:r>
            <a:r>
              <a:rPr lang="zh-CN" altLang="en-US" sz="2300" b="1" dirty="0">
                <a:solidFill>
                  <a:srgbClr val="011893"/>
                </a:solidFill>
                <a:latin typeface="Times New Roman" panose="02020603050405020304" pitchFamily="18" charset="0"/>
                <a:ea typeface="楷体_GB2312" pitchFamily="49" charset="-122"/>
                <a:cs typeface="Arial" panose="020B0604020202020204" pitchFamily="34" charset="0"/>
              </a:rPr>
              <a:t>这时</a:t>
            </a:r>
            <a:r>
              <a:rPr lang="en-US" altLang="zh-CN" sz="2300" b="1" dirty="0">
                <a:solidFill>
                  <a:srgbClr val="011893"/>
                </a:solidFill>
                <a:latin typeface="Times New Roman" panose="02020603050405020304" pitchFamily="18" charset="0"/>
                <a:ea typeface="楷体_GB2312" pitchFamily="49" charset="-122"/>
                <a:cs typeface="Arial" panose="020B0604020202020204" pitchFamily="34" charset="0"/>
              </a:rPr>
              <a:t>S</a:t>
            </a:r>
            <a:r>
              <a:rPr lang="en-US" altLang="zh-CN" sz="2300" b="1" baseline="-25000" dirty="0">
                <a:solidFill>
                  <a:srgbClr val="011893"/>
                </a:solidFill>
                <a:latin typeface="Times New Roman" panose="02020603050405020304" pitchFamily="18" charset="0"/>
                <a:ea typeface="楷体_GB2312" pitchFamily="49" charset="-122"/>
                <a:cs typeface="Arial" panose="020B0604020202020204" pitchFamily="34" charset="0"/>
              </a:rPr>
              <a:t>i</a:t>
            </a:r>
            <a:r>
              <a:rPr lang="zh-CN" altLang="en-US" sz="2300" b="1" dirty="0">
                <a:solidFill>
                  <a:srgbClr val="011893"/>
                </a:solidFill>
                <a:latin typeface="Times New Roman" panose="02020603050405020304" pitchFamily="18" charset="0"/>
                <a:ea typeface="楷体_GB2312" pitchFamily="49" charset="-122"/>
                <a:cs typeface="Arial" panose="020B0604020202020204" pitchFamily="34" charset="0"/>
              </a:rPr>
              <a:t>为句柄头</a:t>
            </a:r>
            <a:r>
              <a:rPr lang="zh-CN" altLang="en-US" sz="2300" b="1" dirty="0">
                <a:latin typeface="Times New Roman" panose="02020603050405020304" pitchFamily="18" charset="0"/>
                <a:ea typeface="楷体_GB2312" pitchFamily="49" charset="-122"/>
                <a:cs typeface="Arial" panose="020B0604020202020204" pitchFamily="34" charset="0"/>
              </a:rPr>
              <a:t>。这样很容易找到了句型的句柄。又由于简单优先文法没有相同的右部规则，于是能唯一地确定进行归约句柄的规则。</a:t>
            </a:r>
          </a:p>
        </p:txBody>
      </p:sp>
    </p:spTree>
    <p:extLst>
      <p:ext uri="{BB962C8B-B14F-4D97-AF65-F5344CB8AC3E}">
        <p14:creationId xmlns:p14="http://schemas.microsoft.com/office/powerpoint/2010/main" val="22465127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32483" name="Rectangle 3"/>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sp>
        <p:nvSpPr>
          <p:cNvPr id="532485" name="Text Box 5"/>
          <p:cNvSpPr txBox="1">
            <a:spLocks noChangeArrowheads="1"/>
          </p:cNvSpPr>
          <p:nvPr/>
        </p:nvSpPr>
        <p:spPr bwMode="auto">
          <a:xfrm>
            <a:off x="1841501" y="1587500"/>
            <a:ext cx="8596313" cy="1680460"/>
          </a:xfrm>
          <a:prstGeom prst="rect">
            <a:avLst/>
          </a:prstGeom>
          <a:noFill/>
          <a:ln>
            <a:noFill/>
          </a:ln>
          <a:effectLst/>
          <a:extLst>
            <a:ext uri="{909E8E84-426E-40DD-AFC4-6F175D3DCCD1}">
              <a14:hiddenFill xmlns:a14="http://schemas.microsoft.com/office/drawing/2010/main">
                <a:solidFill>
                  <a:srgbClr val="9181E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eaLnBrk="0" hangingPunct="0">
              <a:tabLst>
                <a:tab pos="536575" algn="l"/>
              </a:tabLst>
              <a:defRPr>
                <a:solidFill>
                  <a:schemeClr val="tx1"/>
                </a:solidFill>
                <a:latin typeface="Arial" panose="020B0604020202020204" pitchFamily="34" charset="0"/>
                <a:ea typeface="宋体" panose="02010600030101010101" pitchFamily="2" charset="-122"/>
              </a:defRPr>
            </a:lvl1pPr>
            <a:lvl2pPr marL="2414588" eaLnBrk="0" hangingPunct="0">
              <a:tabLst>
                <a:tab pos="536575" algn="l"/>
              </a:tabLst>
              <a:defRPr>
                <a:solidFill>
                  <a:schemeClr val="tx1"/>
                </a:solidFill>
                <a:latin typeface="Arial" panose="020B0604020202020204" pitchFamily="34" charset="0"/>
                <a:ea typeface="宋体" panose="02010600030101010101" pitchFamily="2" charset="-122"/>
              </a:defRPr>
            </a:lvl2pPr>
            <a:lvl3pPr marL="2593975" eaLnBrk="0" hangingPunct="0">
              <a:tabLst>
                <a:tab pos="536575" algn="l"/>
              </a:tabLst>
              <a:defRPr>
                <a:solidFill>
                  <a:schemeClr val="tx1"/>
                </a:solidFill>
                <a:latin typeface="Arial" panose="020B0604020202020204" pitchFamily="34" charset="0"/>
                <a:ea typeface="宋体" panose="02010600030101010101" pitchFamily="2" charset="-122"/>
              </a:defRPr>
            </a:lvl3pPr>
            <a:lvl4pPr marL="2773363" eaLnBrk="0" hangingPunct="0">
              <a:tabLst>
                <a:tab pos="536575" algn="l"/>
              </a:tabLst>
              <a:defRPr>
                <a:solidFill>
                  <a:schemeClr val="tx1"/>
                </a:solidFill>
                <a:latin typeface="Arial" panose="020B0604020202020204" pitchFamily="34" charset="0"/>
                <a:ea typeface="宋体" panose="02010600030101010101" pitchFamily="2" charset="-122"/>
              </a:defRPr>
            </a:lvl4pPr>
            <a:lvl5pPr marL="2952750" eaLnBrk="0" hangingPunct="0">
              <a:tabLst>
                <a:tab pos="536575" algn="l"/>
              </a:tabLst>
              <a:defRPr>
                <a:solidFill>
                  <a:schemeClr val="tx1"/>
                </a:solidFill>
                <a:latin typeface="Arial" panose="020B0604020202020204" pitchFamily="34" charset="0"/>
                <a:ea typeface="宋体" panose="02010600030101010101" pitchFamily="2" charset="-122"/>
              </a:defRPr>
            </a:lvl5pPr>
            <a:lvl6pPr marL="34099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6pPr>
            <a:lvl7pPr marL="38671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7pPr>
            <a:lvl8pPr marL="43243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8pPr>
            <a:lvl9pPr marL="4781550" eaLnBrk="0" fontAlgn="base" hangingPunct="0">
              <a:spcBef>
                <a:spcPct val="0"/>
              </a:spcBef>
              <a:spcAft>
                <a:spcPct val="0"/>
              </a:spcAft>
              <a:buFont typeface="Arial" panose="020B0604020202020204" pitchFamily="34" charset="0"/>
              <a:tabLst>
                <a:tab pos="536575" algn="l"/>
              </a:tabLst>
              <a:defRPr>
                <a:solidFill>
                  <a:schemeClr val="tx1"/>
                </a:solidFill>
                <a:latin typeface="Arial" panose="020B0604020202020204" pitchFamily="34" charset="0"/>
                <a:ea typeface="宋体" panose="02010600030101010101" pitchFamily="2" charset="-122"/>
              </a:defRPr>
            </a:lvl9pPr>
          </a:lstStyle>
          <a:p>
            <a:pPr algn="just">
              <a:lnSpc>
                <a:spcPct val="130000"/>
              </a:lnSpc>
              <a:spcAft>
                <a:spcPct val="20000"/>
              </a:spcAft>
              <a:defRPr/>
            </a:pPr>
            <a:r>
              <a:rPr lang="zh-CN" altLang="en-US" sz="2400" b="1" dirty="0">
                <a:latin typeface="Times New Roman" panose="02020603050405020304" pitchFamily="18" charset="0"/>
                <a:ea typeface="楷体_GB2312" pitchFamily="49" charset="-122"/>
                <a:cs typeface="Arial" panose="020B0604020202020204" pitchFamily="34" charset="0"/>
              </a:rPr>
              <a:t>文法</a:t>
            </a:r>
            <a:r>
              <a:rPr lang="en-US" altLang="zh-CN" sz="2400" b="1" dirty="0">
                <a:latin typeface="Times New Roman" panose="02020603050405020304" pitchFamily="18" charset="0"/>
                <a:ea typeface="楷体_GB2312" pitchFamily="49" charset="-122"/>
                <a:cs typeface="Arial" panose="020B0604020202020204" pitchFamily="34" charset="0"/>
              </a:rPr>
              <a:t>G[Z]   Z::= </a:t>
            </a:r>
            <a:r>
              <a:rPr lang="en-US" altLang="zh-CN" sz="2400" b="1" dirty="0" err="1">
                <a:latin typeface="Times New Roman" panose="02020603050405020304" pitchFamily="18" charset="0"/>
                <a:ea typeface="楷体_GB2312" pitchFamily="49" charset="-122"/>
                <a:cs typeface="Arial" panose="020B0604020202020204" pitchFamily="34" charset="0"/>
              </a:rPr>
              <a:t>bMb</a:t>
            </a:r>
            <a:r>
              <a:rPr lang="en-US" altLang="zh-CN" sz="2400" b="1" dirty="0">
                <a:latin typeface="Times New Roman" panose="02020603050405020304" pitchFamily="18" charset="0"/>
                <a:ea typeface="楷体_GB2312" pitchFamily="49" charset="-122"/>
                <a:cs typeface="Arial" panose="020B0604020202020204" pitchFamily="34" charset="0"/>
              </a:rPr>
              <a:t>        M::= (</a:t>
            </a:r>
            <a:r>
              <a:rPr lang="zh-CN" altLang="en-US" sz="2400" b="1" dirty="0">
                <a:latin typeface="Times New Roman" panose="02020603050405020304" pitchFamily="18" charset="0"/>
                <a:ea typeface="楷体_GB2312" pitchFamily="49" charset="-122"/>
                <a:cs typeface="Arial" panose="020B0604020202020204" pitchFamily="34" charset="0"/>
              </a:rPr>
              <a:t>Ｌ｜</a:t>
            </a:r>
            <a:r>
              <a:rPr lang="en-US" altLang="zh-CN" sz="2400" b="1" dirty="0">
                <a:latin typeface="Times New Roman" panose="02020603050405020304" pitchFamily="18" charset="0"/>
                <a:ea typeface="楷体_GB2312" pitchFamily="49" charset="-122"/>
                <a:cs typeface="Arial" panose="020B0604020202020204" pitchFamily="34" charset="0"/>
              </a:rPr>
              <a:t>a        L::= </a:t>
            </a:r>
            <a:r>
              <a:rPr lang="zh-CN" altLang="en-US" sz="2400" b="1" dirty="0">
                <a:latin typeface="Times New Roman" panose="02020603050405020304" pitchFamily="18" charset="0"/>
                <a:ea typeface="楷体_GB2312" pitchFamily="49" charset="-122"/>
                <a:cs typeface="Arial" panose="020B0604020202020204" pitchFamily="34" charset="0"/>
              </a:rPr>
              <a:t>Ｍ</a:t>
            </a:r>
            <a:r>
              <a:rPr lang="en-US" altLang="zh-CN" sz="2400" b="1" dirty="0">
                <a:latin typeface="Times New Roman" panose="02020603050405020304" pitchFamily="18" charset="0"/>
                <a:ea typeface="楷体_GB2312" pitchFamily="49" charset="-122"/>
                <a:cs typeface="Arial" panose="020B0604020202020204" pitchFamily="34" charset="0"/>
              </a:rPr>
              <a:t>a)</a:t>
            </a:r>
          </a:p>
          <a:p>
            <a:pPr algn="just">
              <a:lnSpc>
                <a:spcPct val="130000"/>
              </a:lnSpc>
              <a:spcAft>
                <a:spcPct val="20000"/>
              </a:spcAft>
              <a:defRPr/>
            </a:pPr>
            <a:r>
              <a:rPr lang="zh-CN" altLang="en-US" sz="2400" b="1" dirty="0">
                <a:latin typeface="Times New Roman" panose="02020603050405020304" pitchFamily="18" charset="0"/>
                <a:ea typeface="楷体_GB2312" pitchFamily="49" charset="-122"/>
                <a:cs typeface="Arial" panose="020B0604020202020204" pitchFamily="34" charset="0"/>
              </a:rPr>
              <a:t>试用上述算法思想，分析符号串</a:t>
            </a:r>
            <a:r>
              <a:rPr lang="en-US" altLang="zh-CN" sz="2400" b="1" dirty="0">
                <a:latin typeface="Times New Roman" panose="02020603050405020304" pitchFamily="18" charset="0"/>
                <a:ea typeface="楷体_GB2312" pitchFamily="49" charset="-122"/>
                <a:cs typeface="Arial" panose="020B0604020202020204" pitchFamily="34" charset="0"/>
              </a:rPr>
              <a:t>b(aa)b</a:t>
            </a:r>
            <a:r>
              <a:rPr lang="zh-CN" altLang="en-US" sz="2400" b="1" dirty="0">
                <a:latin typeface="Times New Roman" panose="02020603050405020304" pitchFamily="18" charset="0"/>
                <a:ea typeface="楷体_GB2312" pitchFamily="49" charset="-122"/>
                <a:cs typeface="Arial" panose="020B0604020202020204" pitchFamily="34" charset="0"/>
              </a:rPr>
              <a:t>是否为此文法的句子。</a:t>
            </a:r>
          </a:p>
          <a:p>
            <a:pPr algn="just">
              <a:lnSpc>
                <a:spcPct val="130000"/>
              </a:lnSpc>
              <a:spcAft>
                <a:spcPct val="20000"/>
              </a:spcAft>
              <a:defRPr/>
            </a:pPr>
            <a:r>
              <a:rPr lang="zh-CN" altLang="en-US" sz="2400" b="1" dirty="0">
                <a:latin typeface="Times New Roman" panose="02020603050405020304" pitchFamily="18" charset="0"/>
                <a:ea typeface="楷体_GB2312" pitchFamily="49" charset="-122"/>
                <a:cs typeface="Arial" panose="020B0604020202020204" pitchFamily="34" charset="0"/>
              </a:rPr>
              <a:t>该文法的简单优先关系矩阵如下</a:t>
            </a:r>
            <a:r>
              <a:rPr lang="en-US" altLang="zh-CN" sz="2400" b="1" dirty="0">
                <a:latin typeface="Times New Roman" panose="02020603050405020304" pitchFamily="18" charset="0"/>
                <a:ea typeface="楷体_GB2312" pitchFamily="49" charset="-122"/>
                <a:cs typeface="Arial" panose="020B0604020202020204" pitchFamily="34" charset="0"/>
              </a:rPr>
              <a:t>——</a:t>
            </a:r>
          </a:p>
        </p:txBody>
      </p:sp>
      <p:pic>
        <p:nvPicPr>
          <p:cNvPr id="2662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338" y="3325814"/>
            <a:ext cx="6316662"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1973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33507" name="Rectangle 3"/>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2765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513" name="Rectangle 9"/>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276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9" y="2271714"/>
            <a:ext cx="84296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79162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32" name="Rectangle 8"/>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38633" name="Rectangle 9"/>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2867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635" name="Rectangle 11"/>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effectLst>
                  <a:outerShdw blurRad="38100" dist="38100" dir="2700000" algn="tl">
                    <a:srgbClr val="000000"/>
                  </a:outerShdw>
                </a:effectLst>
                <a:latin typeface="Times New Roman" panose="02020603050405020304" pitchFamily="18" charset="0"/>
              </a:rPr>
              <a:t>Z::= </a:t>
            </a:r>
            <a:r>
              <a:rPr lang="en-US" altLang="zh-CN" sz="2100" b="1" dirty="0" err="1">
                <a:solidFill>
                  <a:srgbClr val="011893"/>
                </a:solidFill>
                <a:effectLst>
                  <a:outerShdw blurRad="38100" dist="38100" dir="2700000" algn="tl">
                    <a:srgbClr val="000000"/>
                  </a:outerShdw>
                </a:effectLst>
                <a:latin typeface="Times New Roman" panose="02020603050405020304" pitchFamily="18" charset="0"/>
              </a:rPr>
              <a:t>bMb</a:t>
            </a:r>
            <a:r>
              <a:rPr lang="en-US" altLang="zh-CN" sz="2100" b="1" dirty="0">
                <a:solidFill>
                  <a:srgbClr val="011893"/>
                </a:solidFill>
                <a:effectLst>
                  <a:outerShdw blurRad="38100" dist="38100" dir="2700000" algn="tl">
                    <a:srgbClr val="000000"/>
                  </a:outerShdw>
                </a:effectLst>
                <a:latin typeface="Times New Roman" panose="02020603050405020304" pitchFamily="18" charset="0"/>
              </a:rPr>
              <a:t>      M::= (</a:t>
            </a:r>
            <a:r>
              <a:rPr lang="zh-CN" altLang="en-US" sz="2100" b="1" dirty="0">
                <a:solidFill>
                  <a:srgbClr val="011893"/>
                </a:solidFill>
                <a:effectLst>
                  <a:outerShdw blurRad="38100" dist="38100" dir="2700000" algn="tl">
                    <a:srgbClr val="000000"/>
                  </a:outerShdw>
                </a:effectLst>
                <a:latin typeface="Times New Roman" panose="02020603050405020304" pitchFamily="18" charset="0"/>
              </a:rPr>
              <a:t>Ｌ｜</a:t>
            </a:r>
            <a:r>
              <a:rPr lang="en-US" altLang="zh-CN" sz="2100" b="1" dirty="0">
                <a:solidFill>
                  <a:srgbClr val="011893"/>
                </a:solidFill>
                <a:effectLst>
                  <a:outerShdw blurRad="38100" dist="38100" dir="2700000" algn="tl">
                    <a:srgbClr val="000000"/>
                  </a:outerShdw>
                </a:effectLst>
                <a:latin typeface="Times New Roman" panose="02020603050405020304" pitchFamily="18" charset="0"/>
              </a:rPr>
              <a:t>a      L::= </a:t>
            </a:r>
            <a:r>
              <a:rPr lang="zh-CN" altLang="en-US" sz="2100" b="1" dirty="0">
                <a:solidFill>
                  <a:srgbClr val="011893"/>
                </a:solidFill>
                <a:effectLst>
                  <a:outerShdw blurRad="38100" dist="38100" dir="2700000" algn="tl">
                    <a:srgbClr val="000000"/>
                  </a:outerShdw>
                </a:effectLst>
                <a:latin typeface="Times New Roman" panose="02020603050405020304" pitchFamily="18" charset="0"/>
              </a:rPr>
              <a:t>Ｍ</a:t>
            </a:r>
            <a:r>
              <a:rPr lang="en-US" altLang="zh-CN" sz="2100" b="1" dirty="0">
                <a:solidFill>
                  <a:srgbClr val="011893"/>
                </a:solidFill>
                <a:effectLst>
                  <a:outerShdw blurRad="38100" dist="38100" dir="2700000" algn="tl">
                    <a:srgbClr val="000000"/>
                  </a:outerShdw>
                </a:effectLst>
                <a:latin typeface="Times New Roman" panose="02020603050405020304" pitchFamily="18" charset="0"/>
              </a:rPr>
              <a:t>a)</a:t>
            </a:r>
          </a:p>
        </p:txBody>
      </p:sp>
      <p:pic>
        <p:nvPicPr>
          <p:cNvPr id="2867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2276476"/>
            <a:ext cx="843915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2707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60" name="Rectangle 1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39661" name="Rectangle 13"/>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2970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9663" name="Rectangle 15"/>
          <p:cNvSpPr>
            <a:spLocks noChangeArrowheads="1"/>
          </p:cNvSpPr>
          <p:nvPr/>
        </p:nvSpPr>
        <p:spPr bwMode="auto">
          <a:xfrm>
            <a:off x="1611313" y="1531939"/>
            <a:ext cx="4864100"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29702"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9" y="2281238"/>
            <a:ext cx="842962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9660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88" name="Rectangle 16"/>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0689" name="Rectangle 17"/>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3072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691" name="Rectangle 19"/>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072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4" y="2281238"/>
            <a:ext cx="844867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3672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716" name="Rectangle 20"/>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1717" name="Rectangle 21"/>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31748"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1719" name="Rectangle 23"/>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175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2276476"/>
            <a:ext cx="843915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79386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5" name="Rectangle 25"/>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2746" name="Rectangle 26"/>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32772"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8" name="Rectangle 28"/>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2774"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9" y="2286001"/>
            <a:ext cx="84296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87327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74" name="Rectangle 30"/>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3775" name="Rectangle 31"/>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33796"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777" name="Rectangle 33"/>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3798"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286001"/>
            <a:ext cx="8458200"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3225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802" name="Rectangle 34"/>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4803" name="Rectangle 35"/>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34820"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4805" name="Rectangle 37"/>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482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9" y="2300289"/>
            <a:ext cx="84296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838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489475"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489483" name="Rectangle 11"/>
          <p:cNvSpPr>
            <a:spLocks noChangeArrowheads="1"/>
          </p:cNvSpPr>
          <p:nvPr/>
        </p:nvSpPr>
        <p:spPr bwMode="auto">
          <a:xfrm>
            <a:off x="1809751" y="1476376"/>
            <a:ext cx="8520113"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defRPr/>
            </a:pPr>
            <a:r>
              <a:rPr lang="zh-CN" altLang="en-US" sz="2300" dirty="0">
                <a:latin typeface="Times New Roman" panose="02020603050405020304" pitchFamily="18" charset="0"/>
              </a:rPr>
              <a:t>        </a:t>
            </a:r>
            <a:r>
              <a:rPr lang="zh-CN" altLang="en-US" sz="2300" b="1" dirty="0">
                <a:effectLst>
                  <a:outerShdw blurRad="38100" dist="38100" dir="2700000" algn="tl">
                    <a:srgbClr val="000000"/>
                  </a:outerShdw>
                </a:effectLst>
                <a:latin typeface="Times New Roman" panose="02020603050405020304" pitchFamily="18" charset="0"/>
              </a:rPr>
              <a:t>在简单优先分析法中，为了找到可归约的句柄，需要在文法中确定</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相邻</a:t>
            </a:r>
            <a:r>
              <a:rPr lang="zh-CN" altLang="en-US" sz="2300" b="1" dirty="0">
                <a:effectLst>
                  <a:outerShdw blurRad="38100" dist="38100" dir="2700000" algn="tl">
                    <a:srgbClr val="000000"/>
                  </a:outerShdw>
                </a:effectLst>
                <a:latin typeface="Times New Roman" panose="02020603050405020304" pitchFamily="18" charset="0"/>
              </a:rPr>
              <a:t>符号对之间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可能存在</a:t>
            </a:r>
            <a:r>
              <a:rPr lang="zh-CN" altLang="en-US" sz="2300" b="1" dirty="0">
                <a:effectLst>
                  <a:outerShdw blurRad="38100" dist="38100" dir="2700000" algn="tl">
                    <a:srgbClr val="000000"/>
                  </a:outerShdw>
                </a:effectLst>
                <a:latin typeface="Times New Roman" panose="02020603050405020304" pitchFamily="18" charset="0"/>
              </a:rPr>
              <a:t>的优先关系。对文法的字母表中任一对符号</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，假定有一句型</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1</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2</a:t>
            </a:r>
            <a:r>
              <a:rPr lang="en-US" altLang="zh-CN" sz="2300" b="1" dirty="0">
                <a:effectLst>
                  <a:outerShdw blurRad="38100" dist="38100" dir="2700000" algn="tl">
                    <a:srgbClr val="000000"/>
                  </a:outerShdw>
                </a:effectLst>
                <a:latin typeface="Times New Roman" panose="02020603050405020304" pitchFamily="18" charset="0"/>
              </a:rPr>
              <a:t>…</a:t>
            </a:r>
            <a:r>
              <a:rPr lang="zh-CN" altLang="en-US" sz="2300" b="1" dirty="0">
                <a:effectLst>
                  <a:outerShdw blurRad="38100" dist="38100" dir="2700000" algn="tl">
                    <a:srgbClr val="000000"/>
                  </a:outerShdw>
                </a:effectLst>
                <a:latin typeface="Times New Roman" panose="02020603050405020304" pitchFamily="18" charset="0"/>
              </a:rPr>
              <a:t>，则</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必然存在</a:t>
            </a:r>
            <a:r>
              <a:rPr lang="zh-CN" altLang="en-US" sz="2300" b="1" dirty="0">
                <a:effectLst>
                  <a:outerShdw blurRad="38100" dist="38100" dir="2700000" algn="tl">
                    <a:srgbClr val="000000"/>
                  </a:outerShdw>
                </a:effectLst>
                <a:latin typeface="Times New Roman" panose="02020603050405020304" pitchFamily="18" charset="0"/>
              </a:rPr>
              <a:t>以下三种“优先关系”之一</a:t>
            </a:r>
            <a:r>
              <a:rPr lang="zh-CN" altLang="en-US" sz="2300" dirty="0">
                <a:latin typeface="Times New Roman" panose="02020603050405020304" pitchFamily="18" charset="0"/>
              </a:rPr>
              <a:t> </a:t>
            </a:r>
          </a:p>
        </p:txBody>
      </p:sp>
      <p:sp>
        <p:nvSpPr>
          <p:cNvPr id="489484" name="Rectangle 12"/>
          <p:cNvSpPr>
            <a:spLocks noChangeArrowheads="1"/>
          </p:cNvSpPr>
          <p:nvPr/>
        </p:nvSpPr>
        <p:spPr bwMode="auto">
          <a:xfrm>
            <a:off x="1828800" y="3635376"/>
            <a:ext cx="58991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a:lnSpc>
                <a:spcPct val="130000"/>
              </a:lnSpc>
              <a:spcBef>
                <a:spcPct val="0"/>
              </a:spcBef>
              <a:spcAft>
                <a:spcPct val="20000"/>
              </a:spcAft>
              <a:buClrTx/>
              <a:buSzTx/>
              <a:buFontTx/>
              <a:buNone/>
            </a:pPr>
            <a:r>
              <a:rPr lang="zh-CN" altLang="en-US" sz="2300" b="1" dirty="0">
                <a:solidFill>
                  <a:srgbClr val="FFFF00"/>
                </a:solidFill>
                <a:latin typeface="Times New Roman" panose="02020603050405020304" pitchFamily="18" charset="0"/>
              </a:rPr>
              <a:t>        </a:t>
            </a:r>
            <a:r>
              <a:rPr lang="zh-CN" altLang="en-US" sz="2300" b="1" dirty="0">
                <a:solidFill>
                  <a:srgbClr val="011893"/>
                </a:solidFill>
                <a:latin typeface="Times New Roman" panose="02020603050405020304" pitchFamily="18" charset="0"/>
              </a:rPr>
              <a:t>情况</a:t>
            </a:r>
            <a:r>
              <a:rPr lang="en-US" altLang="zh-CN" sz="2300" b="1" dirty="0">
                <a:solidFill>
                  <a:srgbClr val="011893"/>
                </a:solidFill>
                <a:latin typeface="Times New Roman" panose="02020603050405020304" pitchFamily="18" charset="0"/>
              </a:rPr>
              <a:t>1</a:t>
            </a:r>
            <a:r>
              <a:rPr lang="zh-CN" altLang="en-US" sz="2300" b="1" dirty="0">
                <a:solidFill>
                  <a:srgbClr val="011893"/>
                </a:solidFill>
                <a:latin typeface="Times New Roman" panose="02020603050405020304" pitchFamily="18" charset="0"/>
              </a:rPr>
              <a:t>：</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latin typeface="Times New Roman" panose="02020603050405020304" pitchFamily="18" charset="0"/>
              </a:rPr>
              <a:t>是句柄一部分（恰好是尾），但</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不是。也就是说，在从左到右归约的过程中（按照句柄归约），</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latin typeface="Times New Roman" panose="02020603050405020304" pitchFamily="18" charset="0"/>
              </a:rPr>
              <a:t>将优先于</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被归约。用</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en-US" altLang="zh-CN" sz="2300" b="1" dirty="0">
                <a:latin typeface="Times New Roman" panose="02020603050405020304" pitchFamily="18" charset="0"/>
              </a:rPr>
              <a:t>·&gt;S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表示。</a:t>
            </a:r>
          </a:p>
        </p:txBody>
      </p:sp>
      <p:sp>
        <p:nvSpPr>
          <p:cNvPr id="489497" name="Text Box 25"/>
          <p:cNvSpPr txBox="1">
            <a:spLocks noChangeArrowheads="1"/>
          </p:cNvSpPr>
          <p:nvPr/>
        </p:nvSpPr>
        <p:spPr bwMode="auto">
          <a:xfrm>
            <a:off x="8823325" y="3179763"/>
            <a:ext cx="369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a:latin typeface="Times New Roman" panose="02020603050405020304" pitchFamily="18" charset="0"/>
              </a:rPr>
              <a:t>S</a:t>
            </a:r>
          </a:p>
        </p:txBody>
      </p:sp>
      <p:sp>
        <p:nvSpPr>
          <p:cNvPr id="489498" name="Rectangle 26"/>
          <p:cNvSpPr>
            <a:spLocks noChangeArrowheads="1"/>
          </p:cNvSpPr>
          <p:nvPr/>
        </p:nvSpPr>
        <p:spPr bwMode="auto">
          <a:xfrm>
            <a:off x="8558213" y="3960813"/>
            <a:ext cx="12019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dirty="0">
                <a:latin typeface="Times New Roman" panose="02020603050405020304" pitchFamily="18" charset="0"/>
              </a:rPr>
              <a:t>A   </a:t>
            </a:r>
            <a:r>
              <a:rPr lang="en-US" altLang="zh-CN" sz="2800" b="1" dirty="0" smtClean="0">
                <a:latin typeface="Times New Roman" panose="02020603050405020304" pitchFamily="18" charset="0"/>
              </a:rPr>
              <a:t>   B</a:t>
            </a:r>
            <a:endParaRPr lang="zh-CN" altLang="en-US" sz="2800" b="1" baseline="-25000" dirty="0">
              <a:latin typeface="Times New Roman" panose="02020603050405020304" pitchFamily="18" charset="0"/>
            </a:endParaRPr>
          </a:p>
        </p:txBody>
      </p:sp>
      <p:sp>
        <p:nvSpPr>
          <p:cNvPr id="489499" name="Rectangle 27"/>
          <p:cNvSpPr>
            <a:spLocks noChangeArrowheads="1"/>
          </p:cNvSpPr>
          <p:nvPr/>
        </p:nvSpPr>
        <p:spPr bwMode="auto">
          <a:xfrm>
            <a:off x="8223250" y="4760913"/>
            <a:ext cx="1125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dirty="0">
                <a:latin typeface="Times New Roman" panose="02020603050405020304" pitchFamily="18" charset="0"/>
              </a:rPr>
              <a:t>…   S</a:t>
            </a:r>
            <a:r>
              <a:rPr lang="en-US" altLang="zh-CN" sz="2800" b="1" baseline="-25000" dirty="0">
                <a:latin typeface="Times New Roman" panose="02020603050405020304" pitchFamily="18" charset="0"/>
              </a:rPr>
              <a:t>1</a:t>
            </a:r>
          </a:p>
        </p:txBody>
      </p:sp>
      <p:sp>
        <p:nvSpPr>
          <p:cNvPr id="489500" name="Line 28"/>
          <p:cNvSpPr>
            <a:spLocks noChangeShapeType="1"/>
          </p:cNvSpPr>
          <p:nvPr/>
        </p:nvSpPr>
        <p:spPr bwMode="auto">
          <a:xfrm flipH="1">
            <a:off x="8801101" y="3629026"/>
            <a:ext cx="161925" cy="4095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1" name="Line 29"/>
          <p:cNvSpPr>
            <a:spLocks noChangeShapeType="1"/>
          </p:cNvSpPr>
          <p:nvPr/>
        </p:nvSpPr>
        <p:spPr bwMode="auto">
          <a:xfrm>
            <a:off x="9083674" y="3635374"/>
            <a:ext cx="301627" cy="3984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2" name="Line 30"/>
          <p:cNvSpPr>
            <a:spLocks noChangeShapeType="1"/>
          </p:cNvSpPr>
          <p:nvPr/>
        </p:nvSpPr>
        <p:spPr bwMode="auto">
          <a:xfrm flipH="1">
            <a:off x="8540751" y="4425950"/>
            <a:ext cx="161925" cy="4381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3" name="Line 31"/>
          <p:cNvSpPr>
            <a:spLocks noChangeShapeType="1"/>
          </p:cNvSpPr>
          <p:nvPr/>
        </p:nvSpPr>
        <p:spPr bwMode="auto">
          <a:xfrm>
            <a:off x="8813801" y="4432300"/>
            <a:ext cx="200025" cy="419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4" name="Rectangle 32"/>
          <p:cNvSpPr>
            <a:spLocks noChangeArrowheads="1"/>
          </p:cNvSpPr>
          <p:nvPr/>
        </p:nvSpPr>
        <p:spPr bwMode="auto">
          <a:xfrm>
            <a:off x="7991475" y="3900488"/>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489505" name="Line 33"/>
          <p:cNvSpPr>
            <a:spLocks noChangeShapeType="1"/>
          </p:cNvSpPr>
          <p:nvPr/>
        </p:nvSpPr>
        <p:spPr bwMode="auto">
          <a:xfrm flipH="1">
            <a:off x="8255000" y="3635376"/>
            <a:ext cx="571500" cy="5238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7" name="Rectangle 35"/>
          <p:cNvSpPr>
            <a:spLocks noChangeArrowheads="1"/>
          </p:cNvSpPr>
          <p:nvPr/>
        </p:nvSpPr>
        <p:spPr bwMode="auto">
          <a:xfrm>
            <a:off x="9655175" y="38973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489508" name="Line 36"/>
          <p:cNvSpPr>
            <a:spLocks noChangeShapeType="1"/>
          </p:cNvSpPr>
          <p:nvPr/>
        </p:nvSpPr>
        <p:spPr bwMode="auto">
          <a:xfrm>
            <a:off x="9232900" y="3651251"/>
            <a:ext cx="666750" cy="5048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9509" name="Oval 37"/>
          <p:cNvSpPr>
            <a:spLocks noChangeArrowheads="1"/>
          </p:cNvSpPr>
          <p:nvPr/>
        </p:nvSpPr>
        <p:spPr bwMode="auto">
          <a:xfrm>
            <a:off x="8081965" y="4772026"/>
            <a:ext cx="1244598" cy="588963"/>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489510" name="Text Box 38"/>
          <p:cNvSpPr txBox="1">
            <a:spLocks noChangeArrowheads="1"/>
          </p:cNvSpPr>
          <p:nvPr/>
        </p:nvSpPr>
        <p:spPr bwMode="auto">
          <a:xfrm>
            <a:off x="8261350" y="5657535"/>
            <a:ext cx="768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000" b="1" dirty="0">
                <a:solidFill>
                  <a:srgbClr val="011893"/>
                </a:solidFill>
                <a:latin typeface="Times New Roman" panose="02020603050405020304" pitchFamily="18" charset="0"/>
              </a:rPr>
              <a:t>句柄</a:t>
            </a:r>
          </a:p>
        </p:txBody>
      </p:sp>
      <p:sp>
        <p:nvSpPr>
          <p:cNvPr id="19" name="Line 30"/>
          <p:cNvSpPr>
            <a:spLocks noChangeShapeType="1"/>
          </p:cNvSpPr>
          <p:nvPr/>
        </p:nvSpPr>
        <p:spPr bwMode="auto">
          <a:xfrm flipH="1">
            <a:off x="9437688" y="4382771"/>
            <a:ext cx="161925" cy="4381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31"/>
          <p:cNvSpPr>
            <a:spLocks noChangeShapeType="1"/>
          </p:cNvSpPr>
          <p:nvPr/>
        </p:nvSpPr>
        <p:spPr bwMode="auto">
          <a:xfrm>
            <a:off x="9723354" y="4425950"/>
            <a:ext cx="200025" cy="419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矩形 2"/>
          <p:cNvSpPr/>
          <p:nvPr/>
        </p:nvSpPr>
        <p:spPr>
          <a:xfrm>
            <a:off x="9243928" y="4779338"/>
            <a:ext cx="923651" cy="523220"/>
          </a:xfrm>
          <a:prstGeom prst="rect">
            <a:avLst/>
          </a:prstGeom>
        </p:spPr>
        <p:txBody>
          <a:bodyPr wrap="none">
            <a:spAutoFit/>
          </a:bodyPr>
          <a:lstStyle/>
          <a:p>
            <a:pPr lvl="0">
              <a:spcBef>
                <a:spcPct val="50000"/>
              </a:spcBef>
            </a:pPr>
            <a:r>
              <a:rPr lang="en-US" altLang="zh-CN" sz="2800" b="1" dirty="0" smtClean="0">
                <a:solidFill>
                  <a:prstClr val="black"/>
                </a:solidFill>
                <a:latin typeface="Times New Roman" panose="02020603050405020304" pitchFamily="18" charset="0"/>
              </a:rPr>
              <a:t>S</a:t>
            </a:r>
            <a:r>
              <a:rPr lang="en-US" altLang="zh-CN" sz="2800" b="1" baseline="-25000" dirty="0" smtClean="0">
                <a:solidFill>
                  <a:prstClr val="black"/>
                </a:solidFill>
                <a:latin typeface="Times New Roman" panose="02020603050405020304" pitchFamily="18" charset="0"/>
              </a:rPr>
              <a:t>2 </a:t>
            </a:r>
            <a:r>
              <a:rPr lang="en-US" altLang="zh-CN" sz="2800" b="1" dirty="0">
                <a:solidFill>
                  <a:prstClr val="black"/>
                </a:solidFill>
                <a:latin typeface="Times New Roman" panose="02020603050405020304" pitchFamily="18" charset="0"/>
              </a:rPr>
              <a:t>…</a:t>
            </a:r>
            <a:endParaRPr lang="en-US" altLang="zh-CN" sz="2800" b="1" baseline="-25000" dirty="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3047739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9497"/>
                                        </p:tgtEl>
                                        <p:attrNameLst>
                                          <p:attrName>style.visibility</p:attrName>
                                        </p:attrNameLst>
                                      </p:cBhvr>
                                      <p:to>
                                        <p:strVal val="visible"/>
                                      </p:to>
                                    </p:set>
                                    <p:animEffect transition="in" filter="blinds(horizontal)">
                                      <p:cBhvr>
                                        <p:cTn id="7" dur="500"/>
                                        <p:tgtEl>
                                          <p:spTgt spid="48949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9498"/>
                                        </p:tgtEl>
                                        <p:attrNameLst>
                                          <p:attrName>style.visibility</p:attrName>
                                        </p:attrNameLst>
                                      </p:cBhvr>
                                      <p:to>
                                        <p:strVal val="visible"/>
                                      </p:to>
                                    </p:set>
                                    <p:animEffect transition="in" filter="blinds(horizontal)">
                                      <p:cBhvr>
                                        <p:cTn id="10" dur="500"/>
                                        <p:tgtEl>
                                          <p:spTgt spid="48949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89499"/>
                                        </p:tgtEl>
                                        <p:attrNameLst>
                                          <p:attrName>style.visibility</p:attrName>
                                        </p:attrNameLst>
                                      </p:cBhvr>
                                      <p:to>
                                        <p:strVal val="visible"/>
                                      </p:to>
                                    </p:set>
                                    <p:animEffect transition="in" filter="blinds(horizontal)">
                                      <p:cBhvr>
                                        <p:cTn id="13" dur="500"/>
                                        <p:tgtEl>
                                          <p:spTgt spid="489499"/>
                                        </p:tgtEl>
                                      </p:cBhvr>
                                    </p:animEffect>
                                  </p:childTnLst>
                                </p:cTn>
                              </p:par>
                              <p:par>
                                <p:cTn id="14" presetID="3" presetClass="entr" presetSubtype="10" fill="hold" nodeType="withEffect">
                                  <p:stCondLst>
                                    <p:cond delay="0"/>
                                  </p:stCondLst>
                                  <p:childTnLst>
                                    <p:set>
                                      <p:cBhvr>
                                        <p:cTn id="15" dur="1" fill="hold">
                                          <p:stCondLst>
                                            <p:cond delay="0"/>
                                          </p:stCondLst>
                                        </p:cTn>
                                        <p:tgtEl>
                                          <p:spTgt spid="489500"/>
                                        </p:tgtEl>
                                        <p:attrNameLst>
                                          <p:attrName>style.visibility</p:attrName>
                                        </p:attrNameLst>
                                      </p:cBhvr>
                                      <p:to>
                                        <p:strVal val="visible"/>
                                      </p:to>
                                    </p:set>
                                    <p:animEffect transition="in" filter="blinds(horizontal)">
                                      <p:cBhvr>
                                        <p:cTn id="16" dur="500"/>
                                        <p:tgtEl>
                                          <p:spTgt spid="489500"/>
                                        </p:tgtEl>
                                      </p:cBhvr>
                                    </p:animEffect>
                                  </p:childTnLst>
                                </p:cTn>
                              </p:par>
                              <p:par>
                                <p:cTn id="17" presetID="3" presetClass="entr" presetSubtype="10" fill="hold" nodeType="withEffect">
                                  <p:stCondLst>
                                    <p:cond delay="0"/>
                                  </p:stCondLst>
                                  <p:childTnLst>
                                    <p:set>
                                      <p:cBhvr>
                                        <p:cTn id="18" dur="1" fill="hold">
                                          <p:stCondLst>
                                            <p:cond delay="0"/>
                                          </p:stCondLst>
                                        </p:cTn>
                                        <p:tgtEl>
                                          <p:spTgt spid="489501"/>
                                        </p:tgtEl>
                                        <p:attrNameLst>
                                          <p:attrName>style.visibility</p:attrName>
                                        </p:attrNameLst>
                                      </p:cBhvr>
                                      <p:to>
                                        <p:strVal val="visible"/>
                                      </p:to>
                                    </p:set>
                                    <p:animEffect transition="in" filter="blinds(horizontal)">
                                      <p:cBhvr>
                                        <p:cTn id="19" dur="500"/>
                                        <p:tgtEl>
                                          <p:spTgt spid="489501"/>
                                        </p:tgtEl>
                                      </p:cBhvr>
                                    </p:animEffect>
                                  </p:childTnLst>
                                </p:cTn>
                              </p:par>
                              <p:par>
                                <p:cTn id="20" presetID="3" presetClass="entr" presetSubtype="10" fill="hold" nodeType="withEffect">
                                  <p:stCondLst>
                                    <p:cond delay="0"/>
                                  </p:stCondLst>
                                  <p:childTnLst>
                                    <p:set>
                                      <p:cBhvr>
                                        <p:cTn id="21" dur="1" fill="hold">
                                          <p:stCondLst>
                                            <p:cond delay="0"/>
                                          </p:stCondLst>
                                        </p:cTn>
                                        <p:tgtEl>
                                          <p:spTgt spid="489502"/>
                                        </p:tgtEl>
                                        <p:attrNameLst>
                                          <p:attrName>style.visibility</p:attrName>
                                        </p:attrNameLst>
                                      </p:cBhvr>
                                      <p:to>
                                        <p:strVal val="visible"/>
                                      </p:to>
                                    </p:set>
                                    <p:animEffect transition="in" filter="blinds(horizontal)">
                                      <p:cBhvr>
                                        <p:cTn id="22" dur="500"/>
                                        <p:tgtEl>
                                          <p:spTgt spid="489502"/>
                                        </p:tgtEl>
                                      </p:cBhvr>
                                    </p:animEffect>
                                  </p:childTnLst>
                                </p:cTn>
                              </p:par>
                              <p:par>
                                <p:cTn id="23" presetID="3" presetClass="entr" presetSubtype="10" fill="hold" nodeType="withEffect">
                                  <p:stCondLst>
                                    <p:cond delay="0"/>
                                  </p:stCondLst>
                                  <p:childTnLst>
                                    <p:set>
                                      <p:cBhvr>
                                        <p:cTn id="24" dur="1" fill="hold">
                                          <p:stCondLst>
                                            <p:cond delay="0"/>
                                          </p:stCondLst>
                                        </p:cTn>
                                        <p:tgtEl>
                                          <p:spTgt spid="489503"/>
                                        </p:tgtEl>
                                        <p:attrNameLst>
                                          <p:attrName>style.visibility</p:attrName>
                                        </p:attrNameLst>
                                      </p:cBhvr>
                                      <p:to>
                                        <p:strVal val="visible"/>
                                      </p:to>
                                    </p:set>
                                    <p:animEffect transition="in" filter="blinds(horizontal)">
                                      <p:cBhvr>
                                        <p:cTn id="25" dur="500"/>
                                        <p:tgtEl>
                                          <p:spTgt spid="48950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89504"/>
                                        </p:tgtEl>
                                        <p:attrNameLst>
                                          <p:attrName>style.visibility</p:attrName>
                                        </p:attrNameLst>
                                      </p:cBhvr>
                                      <p:to>
                                        <p:strVal val="visible"/>
                                      </p:to>
                                    </p:set>
                                    <p:animEffect transition="in" filter="blinds(horizontal)">
                                      <p:cBhvr>
                                        <p:cTn id="28" dur="500"/>
                                        <p:tgtEl>
                                          <p:spTgt spid="489504"/>
                                        </p:tgtEl>
                                      </p:cBhvr>
                                    </p:animEffect>
                                  </p:childTnLst>
                                </p:cTn>
                              </p:par>
                              <p:par>
                                <p:cTn id="29" presetID="3" presetClass="entr" presetSubtype="10" fill="hold" nodeType="withEffect">
                                  <p:stCondLst>
                                    <p:cond delay="0"/>
                                  </p:stCondLst>
                                  <p:childTnLst>
                                    <p:set>
                                      <p:cBhvr>
                                        <p:cTn id="30" dur="1" fill="hold">
                                          <p:stCondLst>
                                            <p:cond delay="0"/>
                                          </p:stCondLst>
                                        </p:cTn>
                                        <p:tgtEl>
                                          <p:spTgt spid="489505"/>
                                        </p:tgtEl>
                                        <p:attrNameLst>
                                          <p:attrName>style.visibility</p:attrName>
                                        </p:attrNameLst>
                                      </p:cBhvr>
                                      <p:to>
                                        <p:strVal val="visible"/>
                                      </p:to>
                                    </p:set>
                                    <p:animEffect transition="in" filter="blinds(horizontal)">
                                      <p:cBhvr>
                                        <p:cTn id="31" dur="500"/>
                                        <p:tgtEl>
                                          <p:spTgt spid="48950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89507"/>
                                        </p:tgtEl>
                                        <p:attrNameLst>
                                          <p:attrName>style.visibility</p:attrName>
                                        </p:attrNameLst>
                                      </p:cBhvr>
                                      <p:to>
                                        <p:strVal val="visible"/>
                                      </p:to>
                                    </p:set>
                                    <p:animEffect transition="in" filter="blinds(horizontal)">
                                      <p:cBhvr>
                                        <p:cTn id="34" dur="500"/>
                                        <p:tgtEl>
                                          <p:spTgt spid="489507"/>
                                        </p:tgtEl>
                                      </p:cBhvr>
                                    </p:animEffect>
                                  </p:childTnLst>
                                </p:cTn>
                              </p:par>
                              <p:par>
                                <p:cTn id="35" presetID="3" presetClass="entr" presetSubtype="10" fill="hold" nodeType="withEffect">
                                  <p:stCondLst>
                                    <p:cond delay="0"/>
                                  </p:stCondLst>
                                  <p:childTnLst>
                                    <p:set>
                                      <p:cBhvr>
                                        <p:cTn id="36" dur="1" fill="hold">
                                          <p:stCondLst>
                                            <p:cond delay="0"/>
                                          </p:stCondLst>
                                        </p:cTn>
                                        <p:tgtEl>
                                          <p:spTgt spid="489508"/>
                                        </p:tgtEl>
                                        <p:attrNameLst>
                                          <p:attrName>style.visibility</p:attrName>
                                        </p:attrNameLst>
                                      </p:cBhvr>
                                      <p:to>
                                        <p:strVal val="visible"/>
                                      </p:to>
                                    </p:set>
                                    <p:animEffect transition="in" filter="blinds(horizontal)">
                                      <p:cBhvr>
                                        <p:cTn id="37" dur="500"/>
                                        <p:tgtEl>
                                          <p:spTgt spid="489508"/>
                                        </p:tgtEl>
                                      </p:cBhvr>
                                    </p:animEffect>
                                  </p:childTnLst>
                                </p:cTn>
                              </p:par>
                              <p:par>
                                <p:cTn id="38" presetID="3" presetClass="entr" presetSubtype="10" fill="hold" nodeType="withEffect">
                                  <p:stCondLst>
                                    <p:cond delay="0"/>
                                  </p:stCondLst>
                                  <p:childTnLst>
                                    <p:set>
                                      <p:cBhvr>
                                        <p:cTn id="39" dur="1" fill="hold">
                                          <p:stCondLst>
                                            <p:cond delay="0"/>
                                          </p:stCondLst>
                                        </p:cTn>
                                        <p:tgtEl>
                                          <p:spTgt spid="489509"/>
                                        </p:tgtEl>
                                        <p:attrNameLst>
                                          <p:attrName>style.visibility</p:attrName>
                                        </p:attrNameLst>
                                      </p:cBhvr>
                                      <p:to>
                                        <p:strVal val="visible"/>
                                      </p:to>
                                    </p:set>
                                    <p:animEffect transition="in" filter="blinds(horizontal)">
                                      <p:cBhvr>
                                        <p:cTn id="40" dur="500"/>
                                        <p:tgtEl>
                                          <p:spTgt spid="48950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89510"/>
                                        </p:tgtEl>
                                        <p:attrNameLst>
                                          <p:attrName>style.visibility</p:attrName>
                                        </p:attrNameLst>
                                      </p:cBhvr>
                                      <p:to>
                                        <p:strVal val="visible"/>
                                      </p:to>
                                    </p:set>
                                    <p:animEffect transition="in" filter="blinds(horizontal)">
                                      <p:cBhvr>
                                        <p:cTn id="43" dur="500"/>
                                        <p:tgtEl>
                                          <p:spTgt spid="489510"/>
                                        </p:tgtEl>
                                      </p:cBhvr>
                                    </p:animEffect>
                                  </p:childTnLst>
                                </p:cTn>
                              </p:par>
                              <p:par>
                                <p:cTn id="44" presetID="3" presetClass="entr" presetSubtype="1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par>
                                <p:cTn id="47" presetID="3" presetClass="entr" presetSubtype="1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97" grpId="0"/>
      <p:bldP spid="489498" grpId="0"/>
      <p:bldP spid="489499" grpId="0"/>
      <p:bldP spid="489504" grpId="0"/>
      <p:bldP spid="489507" grpId="0"/>
      <p:bldP spid="4895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830" name="Rectangle 38"/>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5831" name="Rectangle 39"/>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35844"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833" name="Rectangle 41"/>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5846"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276476"/>
            <a:ext cx="845820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5405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59" name="Rectangle 43"/>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6860" name="Rectangle 44"/>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36868"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6862" name="Rectangle 46"/>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6870"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4" y="2276476"/>
            <a:ext cx="84486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91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934" name="Rectangle 94"/>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7935" name="Rectangle 95"/>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37892" name="Picture 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7937" name="Rectangle 97"/>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7894" name="Picture 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9" y="2271713"/>
            <a:ext cx="84677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0584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915" name="Rectangle 51"/>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8916" name="Rectangle 52"/>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pic>
        <p:nvPicPr>
          <p:cNvPr id="38916" name="Picture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689" y="130176"/>
            <a:ext cx="39211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8918" name="Rectangle 54"/>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8918"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4" y="2271713"/>
            <a:ext cx="844867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57845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49891" name="Rectangle 3"/>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sp>
        <p:nvSpPr>
          <p:cNvPr id="549893" name="Rectangle 5"/>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latin typeface="Times New Roman" panose="02020603050405020304" pitchFamily="18" charset="0"/>
              </a:rPr>
              <a:t>Z::= </a:t>
            </a:r>
            <a:r>
              <a:rPr lang="en-US" altLang="zh-CN" sz="2100" b="1" dirty="0" err="1">
                <a:solidFill>
                  <a:srgbClr val="011893"/>
                </a:solidFill>
                <a:latin typeface="Times New Roman" panose="02020603050405020304" pitchFamily="18" charset="0"/>
              </a:rPr>
              <a:t>bMb</a:t>
            </a:r>
            <a:r>
              <a:rPr lang="en-US" altLang="zh-CN" sz="2100" b="1" dirty="0">
                <a:solidFill>
                  <a:srgbClr val="011893"/>
                </a:solidFill>
                <a:latin typeface="Times New Roman" panose="02020603050405020304" pitchFamily="18" charset="0"/>
              </a:rPr>
              <a:t>      M::= (</a:t>
            </a:r>
            <a:r>
              <a:rPr lang="zh-CN" altLang="en-US" sz="2100" b="1" dirty="0">
                <a:solidFill>
                  <a:srgbClr val="011893"/>
                </a:solidFill>
                <a:latin typeface="Times New Roman" panose="02020603050405020304" pitchFamily="18" charset="0"/>
              </a:rPr>
              <a:t>Ｌ｜</a:t>
            </a:r>
            <a:r>
              <a:rPr lang="en-US" altLang="zh-CN" sz="2100" b="1" dirty="0">
                <a:solidFill>
                  <a:srgbClr val="011893"/>
                </a:solidFill>
                <a:latin typeface="Times New Roman" panose="02020603050405020304" pitchFamily="18" charset="0"/>
              </a:rPr>
              <a:t>a      L::= </a:t>
            </a:r>
            <a:r>
              <a:rPr lang="zh-CN" altLang="en-US" sz="2100" b="1" dirty="0">
                <a:solidFill>
                  <a:srgbClr val="011893"/>
                </a:solidFill>
                <a:latin typeface="Times New Roman" panose="02020603050405020304" pitchFamily="18" charset="0"/>
              </a:rPr>
              <a:t>Ｍ</a:t>
            </a:r>
            <a:r>
              <a:rPr lang="en-US" altLang="zh-CN" sz="2100" b="1" dirty="0">
                <a:solidFill>
                  <a:srgbClr val="011893"/>
                </a:solidFill>
                <a:latin typeface="Times New Roman" panose="02020603050405020304" pitchFamily="18" charset="0"/>
              </a:rPr>
              <a:t>a)</a:t>
            </a:r>
          </a:p>
        </p:txBody>
      </p:sp>
      <p:pic>
        <p:nvPicPr>
          <p:cNvPr id="399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4" y="2271713"/>
            <a:ext cx="844867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9895" name="Text Box 7"/>
          <p:cNvSpPr txBox="1">
            <a:spLocks noChangeArrowheads="1"/>
          </p:cNvSpPr>
          <p:nvPr/>
        </p:nvSpPr>
        <p:spPr bwMode="auto">
          <a:xfrm>
            <a:off x="6835776" y="392114"/>
            <a:ext cx="383222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rPr>
              <a:t>b(aa)b</a:t>
            </a:r>
            <a:r>
              <a:rPr lang="en-US" altLang="zh-CN" sz="2400" b="1">
                <a:latin typeface="Times New Roman" panose="02020603050405020304" pitchFamily="18" charset="0"/>
                <a:sym typeface="Symbol" panose="05050102010706020507" pitchFamily="18" charset="2"/>
              </a:rPr>
              <a:t>  b(Ma)b  b(Lb</a:t>
            </a:r>
          </a:p>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sym typeface="Symbol" panose="05050102010706020507" pitchFamily="18" charset="2"/>
              </a:rPr>
              <a:t>bMb Z</a:t>
            </a:r>
          </a:p>
        </p:txBody>
      </p:sp>
      <p:sp>
        <p:nvSpPr>
          <p:cNvPr id="549896" name="Line 8"/>
          <p:cNvSpPr>
            <a:spLocks noChangeShapeType="1"/>
          </p:cNvSpPr>
          <p:nvPr/>
        </p:nvSpPr>
        <p:spPr bwMode="auto">
          <a:xfrm>
            <a:off x="2074864" y="4440238"/>
            <a:ext cx="7881937"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9897" name="Line 9"/>
          <p:cNvSpPr>
            <a:spLocks noChangeShapeType="1"/>
          </p:cNvSpPr>
          <p:nvPr/>
        </p:nvSpPr>
        <p:spPr bwMode="auto">
          <a:xfrm>
            <a:off x="2062164" y="5470525"/>
            <a:ext cx="7983537" cy="14288"/>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9898" name="Line 10"/>
          <p:cNvSpPr>
            <a:spLocks noChangeShapeType="1"/>
          </p:cNvSpPr>
          <p:nvPr/>
        </p:nvSpPr>
        <p:spPr bwMode="auto">
          <a:xfrm>
            <a:off x="2063751" y="5800725"/>
            <a:ext cx="7999413"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9899" name="Line 11"/>
          <p:cNvSpPr>
            <a:spLocks noChangeShapeType="1"/>
          </p:cNvSpPr>
          <p:nvPr/>
        </p:nvSpPr>
        <p:spPr bwMode="auto">
          <a:xfrm>
            <a:off x="2065338" y="6488113"/>
            <a:ext cx="8012112"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9900" name="Text Box 12"/>
          <p:cNvSpPr txBox="1">
            <a:spLocks noChangeArrowheads="1"/>
          </p:cNvSpPr>
          <p:nvPr/>
        </p:nvSpPr>
        <p:spPr bwMode="auto">
          <a:xfrm>
            <a:off x="7113588" y="1438275"/>
            <a:ext cx="30607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000" b="1" dirty="0">
                <a:solidFill>
                  <a:srgbClr val="011893"/>
                </a:solidFill>
                <a:latin typeface="Arial" panose="020B0604020202020204" pitchFamily="34" charset="0"/>
                <a:ea typeface="楷体" panose="02010609060101010101" pitchFamily="49" charset="-122"/>
              </a:rPr>
              <a:t>构建了一个最左归约过程</a:t>
            </a:r>
          </a:p>
        </p:txBody>
      </p:sp>
    </p:spTree>
    <p:extLst>
      <p:ext uri="{BB962C8B-B14F-4D97-AF65-F5344CB8AC3E}">
        <p14:creationId xmlns:p14="http://schemas.microsoft.com/office/powerpoint/2010/main" val="3869757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9896"/>
                                        </p:tgtEl>
                                        <p:attrNameLst>
                                          <p:attrName>style.visibility</p:attrName>
                                        </p:attrNameLst>
                                      </p:cBhvr>
                                      <p:to>
                                        <p:strVal val="visible"/>
                                      </p:to>
                                    </p:set>
                                    <p:animEffect transition="in" filter="blinds(horizontal)">
                                      <p:cBhvr>
                                        <p:cTn id="7" dur="500"/>
                                        <p:tgtEl>
                                          <p:spTgt spid="549896"/>
                                        </p:tgtEl>
                                      </p:cBhvr>
                                    </p:animEffect>
                                  </p:childTnLst>
                                </p:cTn>
                              </p:par>
                              <p:par>
                                <p:cTn id="8" presetID="3" presetClass="entr" presetSubtype="10" fill="hold" nodeType="withEffect">
                                  <p:stCondLst>
                                    <p:cond delay="0"/>
                                  </p:stCondLst>
                                  <p:childTnLst>
                                    <p:set>
                                      <p:cBhvr>
                                        <p:cTn id="9" dur="1" fill="hold">
                                          <p:stCondLst>
                                            <p:cond delay="0"/>
                                          </p:stCondLst>
                                        </p:cTn>
                                        <p:tgtEl>
                                          <p:spTgt spid="549897"/>
                                        </p:tgtEl>
                                        <p:attrNameLst>
                                          <p:attrName>style.visibility</p:attrName>
                                        </p:attrNameLst>
                                      </p:cBhvr>
                                      <p:to>
                                        <p:strVal val="visible"/>
                                      </p:to>
                                    </p:set>
                                    <p:animEffect transition="in" filter="blinds(horizontal)">
                                      <p:cBhvr>
                                        <p:cTn id="10" dur="500"/>
                                        <p:tgtEl>
                                          <p:spTgt spid="549897"/>
                                        </p:tgtEl>
                                      </p:cBhvr>
                                    </p:animEffect>
                                  </p:childTnLst>
                                </p:cTn>
                              </p:par>
                              <p:par>
                                <p:cTn id="11" presetID="3" presetClass="entr" presetSubtype="10" fill="hold" nodeType="withEffect">
                                  <p:stCondLst>
                                    <p:cond delay="0"/>
                                  </p:stCondLst>
                                  <p:childTnLst>
                                    <p:set>
                                      <p:cBhvr>
                                        <p:cTn id="12" dur="1" fill="hold">
                                          <p:stCondLst>
                                            <p:cond delay="0"/>
                                          </p:stCondLst>
                                        </p:cTn>
                                        <p:tgtEl>
                                          <p:spTgt spid="549898"/>
                                        </p:tgtEl>
                                        <p:attrNameLst>
                                          <p:attrName>style.visibility</p:attrName>
                                        </p:attrNameLst>
                                      </p:cBhvr>
                                      <p:to>
                                        <p:strVal val="visible"/>
                                      </p:to>
                                    </p:set>
                                    <p:animEffect transition="in" filter="blinds(horizontal)">
                                      <p:cBhvr>
                                        <p:cTn id="13" dur="500"/>
                                        <p:tgtEl>
                                          <p:spTgt spid="549898"/>
                                        </p:tgtEl>
                                      </p:cBhvr>
                                    </p:animEffect>
                                  </p:childTnLst>
                                </p:cTn>
                              </p:par>
                              <p:par>
                                <p:cTn id="14" presetID="3" presetClass="entr" presetSubtype="10" fill="hold" nodeType="withEffect">
                                  <p:stCondLst>
                                    <p:cond delay="0"/>
                                  </p:stCondLst>
                                  <p:childTnLst>
                                    <p:set>
                                      <p:cBhvr>
                                        <p:cTn id="15" dur="1" fill="hold">
                                          <p:stCondLst>
                                            <p:cond delay="0"/>
                                          </p:stCondLst>
                                        </p:cTn>
                                        <p:tgtEl>
                                          <p:spTgt spid="549899"/>
                                        </p:tgtEl>
                                        <p:attrNameLst>
                                          <p:attrName>style.visibility</p:attrName>
                                        </p:attrNameLst>
                                      </p:cBhvr>
                                      <p:to>
                                        <p:strVal val="visible"/>
                                      </p:to>
                                    </p:set>
                                    <p:animEffect transition="in" filter="blinds(horizontal)">
                                      <p:cBhvr>
                                        <p:cTn id="16" dur="500"/>
                                        <p:tgtEl>
                                          <p:spTgt spid="5498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49895"/>
                                        </p:tgtEl>
                                        <p:attrNameLst>
                                          <p:attrName>style.visibility</p:attrName>
                                        </p:attrNameLst>
                                      </p:cBhvr>
                                      <p:to>
                                        <p:strVal val="visible"/>
                                      </p:to>
                                    </p:set>
                                    <p:animEffect transition="in" filter="blinds(horizontal)">
                                      <p:cBhvr>
                                        <p:cTn id="21" dur="500"/>
                                        <p:tgtEl>
                                          <p:spTgt spid="5498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49900"/>
                                        </p:tgtEl>
                                        <p:attrNameLst>
                                          <p:attrName>style.visibility</p:attrName>
                                        </p:attrNameLst>
                                      </p:cBhvr>
                                      <p:to>
                                        <p:strVal val="visible"/>
                                      </p:to>
                                    </p:set>
                                    <p:animEffect transition="in" filter="blinds(horizontal)">
                                      <p:cBhvr>
                                        <p:cTn id="26" dur="500"/>
                                        <p:tgtEl>
                                          <p:spTgt spid="549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5" grpId="0"/>
      <p:bldP spid="54990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550915" name="Rectangle 3"/>
          <p:cNvSpPr>
            <a:spLocks noChangeArrowheads="1"/>
          </p:cNvSpPr>
          <p:nvPr/>
        </p:nvSpPr>
        <p:spPr bwMode="auto">
          <a:xfrm>
            <a:off x="1806576" y="598488"/>
            <a:ext cx="4264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四、简单优先分析过程</a:t>
            </a:r>
          </a:p>
        </p:txBody>
      </p:sp>
      <p:sp>
        <p:nvSpPr>
          <p:cNvPr id="550916" name="Rectangle 4"/>
          <p:cNvSpPr>
            <a:spLocks noChangeArrowheads="1"/>
          </p:cNvSpPr>
          <p:nvPr/>
        </p:nvSpPr>
        <p:spPr bwMode="auto">
          <a:xfrm>
            <a:off x="1895475" y="1531939"/>
            <a:ext cx="4623382" cy="467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spcAft>
                <a:spcPct val="20000"/>
              </a:spcAft>
              <a:defRPr/>
            </a:pPr>
            <a:r>
              <a:rPr lang="en-US" altLang="zh-CN" sz="2100" b="1" dirty="0">
                <a:solidFill>
                  <a:srgbClr val="011893"/>
                </a:solidFill>
                <a:effectLst>
                  <a:outerShdw blurRad="38100" dist="38100" dir="2700000" algn="tl">
                    <a:srgbClr val="000000"/>
                  </a:outerShdw>
                </a:effectLst>
                <a:latin typeface="Times New Roman" panose="02020603050405020304" pitchFamily="18" charset="0"/>
              </a:rPr>
              <a:t>Z::= </a:t>
            </a:r>
            <a:r>
              <a:rPr lang="en-US" altLang="zh-CN" sz="2100" b="1" dirty="0" err="1">
                <a:solidFill>
                  <a:srgbClr val="011893"/>
                </a:solidFill>
                <a:effectLst>
                  <a:outerShdw blurRad="38100" dist="38100" dir="2700000" algn="tl">
                    <a:srgbClr val="000000"/>
                  </a:outerShdw>
                </a:effectLst>
                <a:latin typeface="Times New Roman" panose="02020603050405020304" pitchFamily="18" charset="0"/>
              </a:rPr>
              <a:t>bMb</a:t>
            </a:r>
            <a:r>
              <a:rPr lang="en-US" altLang="zh-CN" sz="2100" b="1" dirty="0">
                <a:solidFill>
                  <a:srgbClr val="011893"/>
                </a:solidFill>
                <a:effectLst>
                  <a:outerShdw blurRad="38100" dist="38100" dir="2700000" algn="tl">
                    <a:srgbClr val="000000"/>
                  </a:outerShdw>
                </a:effectLst>
                <a:latin typeface="Times New Roman" panose="02020603050405020304" pitchFamily="18" charset="0"/>
              </a:rPr>
              <a:t>      M::= (</a:t>
            </a:r>
            <a:r>
              <a:rPr lang="zh-CN" altLang="en-US" sz="2100" b="1" dirty="0">
                <a:solidFill>
                  <a:srgbClr val="011893"/>
                </a:solidFill>
                <a:effectLst>
                  <a:outerShdw blurRad="38100" dist="38100" dir="2700000" algn="tl">
                    <a:srgbClr val="000000"/>
                  </a:outerShdw>
                </a:effectLst>
                <a:latin typeface="Times New Roman" panose="02020603050405020304" pitchFamily="18" charset="0"/>
              </a:rPr>
              <a:t>Ｌ｜</a:t>
            </a:r>
            <a:r>
              <a:rPr lang="en-US" altLang="zh-CN" sz="2100" b="1" dirty="0">
                <a:solidFill>
                  <a:srgbClr val="011893"/>
                </a:solidFill>
                <a:effectLst>
                  <a:outerShdw blurRad="38100" dist="38100" dir="2700000" algn="tl">
                    <a:srgbClr val="000000"/>
                  </a:outerShdw>
                </a:effectLst>
                <a:latin typeface="Times New Roman" panose="02020603050405020304" pitchFamily="18" charset="0"/>
              </a:rPr>
              <a:t>a      L::= </a:t>
            </a:r>
            <a:r>
              <a:rPr lang="zh-CN" altLang="en-US" sz="2100" b="1" dirty="0">
                <a:solidFill>
                  <a:srgbClr val="011893"/>
                </a:solidFill>
                <a:effectLst>
                  <a:outerShdw blurRad="38100" dist="38100" dir="2700000" algn="tl">
                    <a:srgbClr val="000000"/>
                  </a:outerShdw>
                </a:effectLst>
                <a:latin typeface="Times New Roman" panose="02020603050405020304" pitchFamily="18" charset="0"/>
              </a:rPr>
              <a:t>Ｍ</a:t>
            </a:r>
            <a:r>
              <a:rPr lang="en-US" altLang="zh-CN" sz="2100" b="1" dirty="0">
                <a:solidFill>
                  <a:srgbClr val="011893"/>
                </a:solidFill>
                <a:effectLst>
                  <a:outerShdw blurRad="38100" dist="38100" dir="2700000" algn="tl">
                    <a:srgbClr val="000000"/>
                  </a:outerShdw>
                </a:effectLst>
                <a:latin typeface="Times New Roman" panose="02020603050405020304" pitchFamily="18" charset="0"/>
              </a:rPr>
              <a:t>a)</a:t>
            </a:r>
          </a:p>
        </p:txBody>
      </p:sp>
      <p:sp>
        <p:nvSpPr>
          <p:cNvPr id="40965" name="Text Box 6"/>
          <p:cNvSpPr txBox="1">
            <a:spLocks noChangeArrowheads="1"/>
          </p:cNvSpPr>
          <p:nvPr/>
        </p:nvSpPr>
        <p:spPr bwMode="auto">
          <a:xfrm>
            <a:off x="6835776" y="392114"/>
            <a:ext cx="383222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rPr>
              <a:t>b(aa)b</a:t>
            </a:r>
            <a:r>
              <a:rPr lang="en-US" altLang="zh-CN" sz="2400" b="1">
                <a:latin typeface="Times New Roman" panose="02020603050405020304" pitchFamily="18" charset="0"/>
                <a:sym typeface="Symbol" panose="05050102010706020507" pitchFamily="18" charset="2"/>
              </a:rPr>
              <a:t>  b(Ma)b  b(Lb</a:t>
            </a:r>
          </a:p>
          <a:p>
            <a:pPr eaLnBrk="1" hangingPunct="1">
              <a:spcBef>
                <a:spcPct val="50000"/>
              </a:spcBef>
              <a:buClrTx/>
              <a:buSzTx/>
              <a:buFont typeface="Arial" panose="020B0604020202020204" pitchFamily="34" charset="0"/>
              <a:buNone/>
            </a:pPr>
            <a:r>
              <a:rPr lang="en-US" altLang="zh-CN" sz="2400" b="1">
                <a:latin typeface="Times New Roman" panose="02020603050405020304" pitchFamily="18" charset="0"/>
                <a:sym typeface="Symbol" panose="05050102010706020507" pitchFamily="18" charset="2"/>
              </a:rPr>
              <a:t>bMb Z</a:t>
            </a:r>
          </a:p>
        </p:txBody>
      </p:sp>
      <p:sp>
        <p:nvSpPr>
          <p:cNvPr id="40966" name="Text Box 11"/>
          <p:cNvSpPr txBox="1">
            <a:spLocks noChangeArrowheads="1"/>
          </p:cNvSpPr>
          <p:nvPr/>
        </p:nvSpPr>
        <p:spPr bwMode="auto">
          <a:xfrm>
            <a:off x="7113588" y="1438276"/>
            <a:ext cx="3060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000" b="1" dirty="0">
                <a:solidFill>
                  <a:srgbClr val="011893"/>
                </a:solidFill>
                <a:latin typeface="Arial" panose="020B0604020202020204" pitchFamily="34" charset="0"/>
                <a:ea typeface="楷体" panose="02010609060101010101" pitchFamily="49" charset="-122"/>
              </a:rPr>
              <a:t>构建了一个最左归约过程</a:t>
            </a:r>
          </a:p>
        </p:txBody>
      </p:sp>
      <p:sp>
        <p:nvSpPr>
          <p:cNvPr id="550924" name="Rectangle 12"/>
          <p:cNvSpPr>
            <a:spLocks noChangeArrowheads="1"/>
          </p:cNvSpPr>
          <p:nvPr/>
        </p:nvSpPr>
        <p:spPr bwMode="auto">
          <a:xfrm>
            <a:off x="834390" y="2082465"/>
            <a:ext cx="7047549" cy="457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lnSpc>
                <a:spcPct val="135000"/>
              </a:lnSpc>
              <a:buFont typeface="Arial" panose="020B0604020202020204" pitchFamily="34" charset="0"/>
              <a:buNone/>
              <a:defRPr/>
            </a:pPr>
            <a:r>
              <a:rPr lang="zh-CN" altLang="en-US" sz="1600" dirty="0">
                <a:latin typeface="Times New Roman" panose="02020603050405020304" pitchFamily="18" charset="0"/>
              </a:rPr>
              <a:t> </a:t>
            </a:r>
            <a:r>
              <a:rPr lang="en-US" altLang="zh-CN" b="1" dirty="0">
                <a:effectLst>
                  <a:outerShdw blurRad="38100" dist="38100" dir="2700000" algn="tl">
                    <a:srgbClr val="000000"/>
                  </a:outerShdw>
                </a:effectLst>
                <a:latin typeface="Times New Roman" panose="02020603050405020304" pitchFamily="18" charset="0"/>
              </a:rPr>
              <a:t>1</a:t>
            </a:r>
            <a:r>
              <a:rPr lang="zh-CN" altLang="en-US" b="1" dirty="0">
                <a:effectLst>
                  <a:outerShdw blurRad="38100" dist="38100" dir="2700000" algn="tl">
                    <a:srgbClr val="000000"/>
                  </a:outerShdw>
                </a:effectLst>
                <a:latin typeface="Times New Roman" panose="02020603050405020304" pitchFamily="18" charset="0"/>
              </a:rPr>
              <a:t>）首先，将符号“＃”送入栈</a:t>
            </a:r>
            <a:r>
              <a:rPr lang="en-US" altLang="zh-CN" b="1" dirty="0">
                <a:effectLst>
                  <a:outerShdw blurRad="38100" dist="38100" dir="2700000" algn="tl">
                    <a:srgbClr val="000000"/>
                  </a:outerShdw>
                </a:effectLst>
                <a:latin typeface="Times New Roman" panose="02020603050405020304" pitchFamily="18" charset="0"/>
              </a:rPr>
              <a:t>S</a:t>
            </a:r>
            <a:r>
              <a:rPr lang="zh-CN" altLang="en-US" b="1" dirty="0">
                <a:effectLst>
                  <a:outerShdw blurRad="38100" dist="38100" dir="2700000" algn="tl">
                    <a:srgbClr val="000000"/>
                  </a:outerShdw>
                </a:effectLst>
                <a:latin typeface="Times New Roman" panose="02020603050405020304" pitchFamily="18" charset="0"/>
              </a:rPr>
              <a:t>的栈底</a:t>
            </a:r>
          </a:p>
          <a:p>
            <a:pPr algn="just" eaLnBrk="1" hangingPunct="1">
              <a:lnSpc>
                <a:spcPct val="135000"/>
              </a:lnSpc>
              <a:buFont typeface="Arial" panose="020B0604020202020204" pitchFamily="34" charset="0"/>
              <a:buNone/>
              <a:defRPr/>
            </a:pPr>
            <a:r>
              <a:rPr lang="zh-CN" altLang="en-US" b="1" dirty="0">
                <a:effectLst>
                  <a:outerShdw blurRad="38100" dist="38100" dir="2700000" algn="tl">
                    <a:srgbClr val="000000"/>
                  </a:outerShdw>
                </a:effectLst>
                <a:latin typeface="Times New Roman" panose="02020603050405020304" pitchFamily="18" charset="0"/>
              </a:rPr>
              <a:t> </a:t>
            </a:r>
            <a:r>
              <a:rPr lang="en-US" altLang="zh-CN" b="1" dirty="0">
                <a:effectLst>
                  <a:outerShdw blurRad="38100" dist="38100" dir="2700000" algn="tl">
                    <a:srgbClr val="000000"/>
                  </a:outerShdw>
                </a:effectLst>
                <a:latin typeface="Times New Roman" panose="02020603050405020304" pitchFamily="18" charset="0"/>
              </a:rPr>
              <a:t>2</a:t>
            </a:r>
            <a:r>
              <a:rPr lang="zh-CN" altLang="en-US" b="1" dirty="0">
                <a:effectLst>
                  <a:outerShdw blurRad="38100" dist="38100" dir="2700000" algn="tl">
                    <a:srgbClr val="000000"/>
                  </a:outerShdw>
                </a:effectLst>
                <a:latin typeface="Times New Roman" panose="02020603050405020304" pitchFamily="18" charset="0"/>
              </a:rPr>
              <a:t>）将输入符号串</a:t>
            </a:r>
            <a:r>
              <a:rPr lang="en-US" altLang="zh-CN" b="1" dirty="0">
                <a:effectLst>
                  <a:outerShdw blurRad="38100" dist="38100" dir="2700000" algn="tl">
                    <a:srgbClr val="000000"/>
                  </a:outerShdw>
                </a:effectLst>
                <a:latin typeface="Times New Roman" panose="02020603050405020304" pitchFamily="18" charset="0"/>
              </a:rPr>
              <a:t>a</a:t>
            </a:r>
            <a:r>
              <a:rPr lang="en-US" altLang="zh-CN" b="1" baseline="-25000" dirty="0">
                <a:latin typeface="Times New Roman" panose="02020603050405020304" pitchFamily="18" charset="0"/>
              </a:rPr>
              <a:t>1</a:t>
            </a:r>
            <a:r>
              <a:rPr lang="en-US" altLang="zh-CN" b="1" dirty="0">
                <a:effectLst>
                  <a:outerShdw blurRad="38100" dist="38100" dir="2700000" algn="tl">
                    <a:srgbClr val="000000"/>
                  </a:outerShdw>
                </a:effectLst>
                <a:latin typeface="Times New Roman" panose="02020603050405020304" pitchFamily="18" charset="0"/>
              </a:rPr>
              <a:t>a</a:t>
            </a:r>
            <a:r>
              <a:rPr lang="en-US" altLang="zh-CN" b="1" baseline="-25000" dirty="0">
                <a:latin typeface="Times New Roman" panose="02020603050405020304" pitchFamily="18" charset="0"/>
              </a:rPr>
              <a:t>2</a:t>
            </a:r>
            <a:r>
              <a:rPr lang="en-US" altLang="zh-CN" b="1" dirty="0">
                <a:effectLst>
                  <a:outerShdw blurRad="38100" dist="38100" dir="2700000" algn="tl">
                    <a:srgbClr val="000000"/>
                  </a:outerShdw>
                </a:effectLst>
                <a:latin typeface="Times New Roman" panose="02020603050405020304" pitchFamily="18" charset="0"/>
              </a:rPr>
              <a:t>…a</a:t>
            </a:r>
            <a:r>
              <a:rPr lang="en-US" altLang="zh-CN" b="1" baseline="-25000" dirty="0">
                <a:latin typeface="Times New Roman" panose="02020603050405020304" pitchFamily="18" charset="0"/>
              </a:rPr>
              <a:t>n</a:t>
            </a:r>
            <a:r>
              <a:rPr lang="zh-CN" altLang="en-US" b="1" dirty="0">
                <a:effectLst>
                  <a:outerShdw blurRad="38100" dist="38100" dir="2700000" algn="tl">
                    <a:srgbClr val="000000"/>
                  </a:outerShdw>
                </a:effectLst>
                <a:latin typeface="Times New Roman" panose="02020603050405020304" pitchFamily="18" charset="0"/>
              </a:rPr>
              <a:t>＃依次存入符号栈</a:t>
            </a:r>
            <a:r>
              <a:rPr lang="en-US" altLang="zh-CN" b="1" dirty="0">
                <a:effectLst>
                  <a:outerShdw blurRad="38100" dist="38100" dir="2700000" algn="tl">
                    <a:srgbClr val="000000"/>
                  </a:outerShdw>
                </a:effectLst>
                <a:latin typeface="Times New Roman" panose="02020603050405020304" pitchFamily="18" charset="0"/>
              </a:rPr>
              <a:t>S</a:t>
            </a:r>
            <a:r>
              <a:rPr lang="zh-CN" altLang="en-US" b="1" dirty="0">
                <a:effectLst>
                  <a:outerShdw blurRad="38100" dist="38100" dir="2700000" algn="tl">
                    <a:srgbClr val="000000"/>
                  </a:outerShdw>
                </a:effectLst>
                <a:latin typeface="Times New Roman" panose="02020603050405020304" pitchFamily="18" charset="0"/>
              </a:rPr>
              <a:t>中，直至符</a:t>
            </a:r>
          </a:p>
          <a:p>
            <a:pPr algn="just" eaLnBrk="1" hangingPunct="1">
              <a:lnSpc>
                <a:spcPct val="135000"/>
              </a:lnSpc>
              <a:buFont typeface="Arial" panose="020B0604020202020204" pitchFamily="34" charset="0"/>
              <a:buNone/>
              <a:defRPr/>
            </a:pPr>
            <a:r>
              <a:rPr lang="zh-CN" altLang="en-US" b="1" dirty="0">
                <a:effectLst>
                  <a:outerShdw blurRad="38100" dist="38100" dir="2700000" algn="tl">
                    <a:srgbClr val="000000"/>
                  </a:outerShdw>
                </a:effectLst>
                <a:latin typeface="Times New Roman" panose="02020603050405020304" pitchFamily="18" charset="0"/>
              </a:rPr>
              <a:t>       号栈顶的符号</a:t>
            </a:r>
            <a:r>
              <a:rPr lang="en-US" altLang="zh-CN" b="1" dirty="0" err="1">
                <a:effectLst>
                  <a:outerShdw blurRad="38100" dist="38100" dir="2700000" algn="tl">
                    <a:srgbClr val="000000"/>
                  </a:outerShdw>
                </a:effectLst>
                <a:latin typeface="Times New Roman" panose="02020603050405020304" pitchFamily="18" charset="0"/>
              </a:rPr>
              <a:t>S</a:t>
            </a:r>
            <a:r>
              <a:rPr lang="en-US" altLang="zh-CN" b="1" baseline="-25000" dirty="0" err="1">
                <a:effectLst>
                  <a:outerShdw blurRad="38100" dist="38100" dir="2700000" algn="tl">
                    <a:srgbClr val="000000"/>
                  </a:outerShdw>
                </a:effectLst>
                <a:latin typeface="Times New Roman" panose="02020603050405020304" pitchFamily="18" charset="0"/>
              </a:rPr>
              <a:t>j</a:t>
            </a:r>
            <a:r>
              <a:rPr lang="zh-CN" altLang="en-US" b="1" dirty="0">
                <a:effectLst>
                  <a:outerShdw blurRad="38100" dist="38100" dir="2700000" algn="tl">
                    <a:srgbClr val="000000"/>
                  </a:outerShdw>
                </a:effectLst>
                <a:latin typeface="Times New Roman" panose="02020603050405020304" pitchFamily="18" charset="0"/>
              </a:rPr>
              <a:t>与下一待输入的符号</a:t>
            </a:r>
            <a:r>
              <a:rPr lang="en-US" altLang="zh-CN" b="1" dirty="0">
                <a:effectLst>
                  <a:outerShdw blurRad="38100" dist="38100" dir="2700000" algn="tl">
                    <a:srgbClr val="000000"/>
                  </a:outerShdw>
                </a:effectLst>
                <a:latin typeface="Times New Roman" panose="02020603050405020304" pitchFamily="18" charset="0"/>
              </a:rPr>
              <a:t>R</a:t>
            </a:r>
            <a:r>
              <a:rPr lang="zh-CN" altLang="en-US" b="1" dirty="0">
                <a:effectLst>
                  <a:outerShdw blurRad="38100" dist="38100" dir="2700000" algn="tl">
                    <a:srgbClr val="000000"/>
                  </a:outerShdw>
                </a:effectLst>
                <a:latin typeface="Times New Roman" panose="02020603050405020304" pitchFamily="18" charset="0"/>
              </a:rPr>
              <a:t>，有关系</a:t>
            </a:r>
            <a:r>
              <a:rPr lang="en-US" altLang="zh-CN" b="1" dirty="0" err="1">
                <a:effectLst>
                  <a:outerShdw blurRad="38100" dist="38100" dir="2700000" algn="tl">
                    <a:srgbClr val="000000"/>
                  </a:outerShdw>
                </a:effectLst>
                <a:latin typeface="Times New Roman" panose="02020603050405020304" pitchFamily="18" charset="0"/>
              </a:rPr>
              <a:t>S</a:t>
            </a:r>
            <a:r>
              <a:rPr lang="en-US" altLang="zh-CN" b="1" baseline="-25000" dirty="0" err="1">
                <a:effectLst>
                  <a:outerShdw blurRad="38100" dist="38100" dir="2700000" algn="tl">
                    <a:srgbClr val="000000"/>
                  </a:outerShdw>
                </a:effectLst>
                <a:latin typeface="Times New Roman" panose="02020603050405020304" pitchFamily="18" charset="0"/>
              </a:rPr>
              <a:t>j</a:t>
            </a:r>
            <a:r>
              <a:rPr lang="en-US" altLang="zh-CN" b="1" dirty="0">
                <a:effectLst>
                  <a:outerShdw blurRad="38100" dist="38100" dir="2700000" algn="tl">
                    <a:srgbClr val="000000"/>
                  </a:outerShdw>
                </a:effectLst>
                <a:latin typeface="Times New Roman" panose="02020603050405020304" pitchFamily="18" charset="0"/>
              </a:rPr>
              <a:t>·&gt;R</a:t>
            </a:r>
            <a:r>
              <a:rPr lang="zh-CN" altLang="en-US" b="1" dirty="0">
                <a:effectLst>
                  <a:outerShdw blurRad="38100" dist="38100" dir="2700000" algn="tl">
                    <a:srgbClr val="000000"/>
                  </a:outerShdw>
                </a:effectLst>
                <a:latin typeface="Times New Roman" panose="02020603050405020304" pitchFamily="18" charset="0"/>
              </a:rPr>
              <a:t> </a:t>
            </a:r>
          </a:p>
          <a:p>
            <a:pPr algn="just" eaLnBrk="1" hangingPunct="1">
              <a:lnSpc>
                <a:spcPct val="135000"/>
              </a:lnSpc>
              <a:buFont typeface="Arial" panose="020B0604020202020204" pitchFamily="34" charset="0"/>
              <a:buNone/>
              <a:defRPr/>
            </a:pPr>
            <a:r>
              <a:rPr lang="zh-CN" altLang="en-US" b="1" dirty="0">
                <a:effectLst>
                  <a:outerShdw blurRad="38100" dist="38100" dir="2700000" algn="tl">
                    <a:srgbClr val="000000"/>
                  </a:outerShdw>
                </a:effectLst>
                <a:latin typeface="Times New Roman" panose="02020603050405020304" pitchFamily="18" charset="0"/>
              </a:rPr>
              <a:t> </a:t>
            </a:r>
            <a:r>
              <a:rPr lang="en-US" altLang="zh-CN" b="1" dirty="0">
                <a:effectLst>
                  <a:outerShdw blurRad="38100" dist="38100" dir="2700000" algn="tl">
                    <a:srgbClr val="000000"/>
                  </a:outerShdw>
                </a:effectLst>
                <a:latin typeface="Times New Roman" panose="02020603050405020304" pitchFamily="18" charset="0"/>
              </a:rPr>
              <a:t>3</a:t>
            </a:r>
            <a:r>
              <a:rPr lang="zh-CN" altLang="en-US" b="1" dirty="0">
                <a:effectLst>
                  <a:outerShdw blurRad="38100" dist="38100" dir="2700000" algn="tl">
                    <a:srgbClr val="000000"/>
                  </a:outerShdw>
                </a:effectLst>
                <a:latin typeface="Times New Roman" panose="02020603050405020304" pitchFamily="18" charset="0"/>
              </a:rPr>
              <a:t>）此时，句柄尾符号</a:t>
            </a:r>
            <a:r>
              <a:rPr lang="en-US" altLang="zh-CN" b="1" dirty="0" err="1">
                <a:effectLst>
                  <a:outerShdw blurRad="38100" dist="38100" dir="2700000" algn="tl">
                    <a:srgbClr val="000000"/>
                  </a:outerShdw>
                </a:effectLst>
                <a:latin typeface="Times New Roman" panose="02020603050405020304" pitchFamily="18" charset="0"/>
              </a:rPr>
              <a:t>S</a:t>
            </a:r>
            <a:r>
              <a:rPr lang="en-US" altLang="zh-CN" b="1" baseline="-25000" dirty="0" err="1">
                <a:effectLst>
                  <a:outerShdw blurRad="38100" dist="38100" dir="2700000" algn="tl">
                    <a:srgbClr val="000000"/>
                  </a:outerShdw>
                </a:effectLst>
                <a:latin typeface="Times New Roman" panose="02020603050405020304" pitchFamily="18" charset="0"/>
              </a:rPr>
              <a:t>j</a:t>
            </a:r>
            <a:r>
              <a:rPr lang="zh-CN" altLang="en-US" b="1" dirty="0">
                <a:effectLst>
                  <a:outerShdw blurRad="38100" dist="38100" dir="2700000" algn="tl">
                    <a:srgbClr val="000000"/>
                  </a:outerShdw>
                </a:effectLst>
                <a:latin typeface="Times New Roman" panose="02020603050405020304" pitchFamily="18" charset="0"/>
              </a:rPr>
              <a:t>已在符号栈</a:t>
            </a:r>
            <a:r>
              <a:rPr lang="en-US" altLang="zh-CN" b="1" dirty="0">
                <a:effectLst>
                  <a:outerShdw blurRad="38100" dist="38100" dir="2700000" algn="tl">
                    <a:srgbClr val="000000"/>
                  </a:outerShdw>
                </a:effectLst>
                <a:latin typeface="Times New Roman" panose="02020603050405020304" pitchFamily="18" charset="0"/>
              </a:rPr>
              <a:t>S</a:t>
            </a:r>
            <a:r>
              <a:rPr lang="zh-CN" altLang="en-US" b="1" dirty="0">
                <a:effectLst>
                  <a:outerShdw blurRad="38100" dist="38100" dir="2700000" algn="tl">
                    <a:srgbClr val="000000"/>
                  </a:outerShdw>
                </a:effectLst>
                <a:latin typeface="Times New Roman" panose="02020603050405020304" pitchFamily="18" charset="0"/>
              </a:rPr>
              <a:t>的栈顶，然后再回头</a:t>
            </a:r>
          </a:p>
          <a:p>
            <a:pPr algn="just" eaLnBrk="1" hangingPunct="1">
              <a:lnSpc>
                <a:spcPct val="135000"/>
              </a:lnSpc>
              <a:buFont typeface="Arial" panose="020B0604020202020204" pitchFamily="34" charset="0"/>
              <a:buNone/>
              <a:defRPr/>
            </a:pPr>
            <a:r>
              <a:rPr lang="zh-CN" altLang="en-US" b="1" dirty="0">
                <a:effectLst>
                  <a:outerShdw blurRad="38100" dist="38100" dir="2700000" algn="tl">
                    <a:srgbClr val="000000"/>
                  </a:outerShdw>
                </a:effectLst>
                <a:latin typeface="Times New Roman" panose="02020603050405020304" pitchFamily="18" charset="0"/>
              </a:rPr>
              <a:t>       找句柄的首符号</a:t>
            </a:r>
            <a:r>
              <a:rPr lang="en-US" altLang="zh-CN" b="1" dirty="0">
                <a:effectLst>
                  <a:outerShdw blurRad="38100" dist="38100" dir="2700000" algn="tl">
                    <a:srgbClr val="000000"/>
                  </a:outerShdw>
                </a:effectLst>
                <a:latin typeface="Times New Roman" panose="02020603050405020304" pitchFamily="18" charset="0"/>
              </a:rPr>
              <a:t>S</a:t>
            </a:r>
            <a:r>
              <a:rPr lang="en-US" altLang="zh-CN" b="1" baseline="-25000" dirty="0">
                <a:effectLst>
                  <a:outerShdw blurRad="38100" dist="38100" dir="2700000" algn="tl">
                    <a:srgbClr val="000000"/>
                  </a:outerShdw>
                </a:effectLst>
                <a:latin typeface="Times New Roman" panose="02020603050405020304" pitchFamily="18" charset="0"/>
              </a:rPr>
              <a:t>i</a:t>
            </a:r>
            <a:r>
              <a:rPr lang="zh-CN" altLang="en-US" b="1" dirty="0">
                <a:effectLst>
                  <a:outerShdw blurRad="38100" dist="38100" dir="2700000" algn="tl">
                    <a:srgbClr val="000000"/>
                  </a:outerShdw>
                </a:effectLst>
                <a:latin typeface="Times New Roman" panose="02020603050405020304" pitchFamily="18" charset="0"/>
              </a:rPr>
              <a:t>，即第一个遇到的关系</a:t>
            </a:r>
            <a:r>
              <a:rPr lang="en-US" altLang="zh-CN" b="1" dirty="0">
                <a:effectLst>
                  <a:outerShdw blurRad="38100" dist="38100" dir="2700000" algn="tl">
                    <a:srgbClr val="000000"/>
                  </a:outerShdw>
                </a:effectLst>
                <a:latin typeface="Times New Roman" panose="02020603050405020304" pitchFamily="18" charset="0"/>
              </a:rPr>
              <a:t>S</a:t>
            </a:r>
            <a:r>
              <a:rPr lang="en-US" altLang="zh-CN" b="1" baseline="-25000" dirty="0">
                <a:effectLst>
                  <a:outerShdw blurRad="38100" dist="38100" dir="2700000" algn="tl">
                    <a:srgbClr val="000000"/>
                  </a:outerShdw>
                </a:effectLst>
                <a:latin typeface="Times New Roman" panose="02020603050405020304" pitchFamily="18" charset="0"/>
              </a:rPr>
              <a:t>i-1</a:t>
            </a:r>
            <a:r>
              <a:rPr lang="en-US" altLang="zh-CN" b="1" dirty="0">
                <a:effectLst>
                  <a:outerShdw blurRad="38100" dist="38100" dir="2700000" algn="tl">
                    <a:srgbClr val="000000"/>
                  </a:outerShdw>
                </a:effectLst>
                <a:latin typeface="Times New Roman" panose="02020603050405020304" pitchFamily="18" charset="0"/>
              </a:rPr>
              <a:t>&lt;·S</a:t>
            </a:r>
            <a:r>
              <a:rPr lang="en-US" altLang="zh-CN" b="1" baseline="-25000" dirty="0">
                <a:effectLst>
                  <a:outerShdw blurRad="38100" dist="38100" dir="2700000" algn="tl">
                    <a:srgbClr val="000000"/>
                  </a:outerShdw>
                </a:effectLst>
                <a:latin typeface="Times New Roman" panose="02020603050405020304" pitchFamily="18" charset="0"/>
              </a:rPr>
              <a:t>i</a:t>
            </a:r>
            <a:r>
              <a:rPr lang="zh-CN" altLang="en-US" b="1" dirty="0">
                <a:effectLst>
                  <a:outerShdw blurRad="38100" dist="38100" dir="2700000" algn="tl">
                    <a:srgbClr val="000000"/>
                  </a:outerShdw>
                </a:effectLst>
                <a:latin typeface="Times New Roman" panose="02020603050405020304" pitchFamily="18" charset="0"/>
              </a:rPr>
              <a:t>为止，</a:t>
            </a:r>
          </a:p>
          <a:p>
            <a:pPr algn="just" eaLnBrk="1" hangingPunct="1">
              <a:lnSpc>
                <a:spcPct val="135000"/>
              </a:lnSpc>
              <a:buFont typeface="Arial" panose="020B0604020202020204" pitchFamily="34" charset="0"/>
              <a:buNone/>
              <a:defRPr/>
            </a:pPr>
            <a:r>
              <a:rPr lang="zh-CN" altLang="en-US" b="1" dirty="0">
                <a:effectLst>
                  <a:outerShdw blurRad="38100" dist="38100" dir="2700000" algn="tl">
                    <a:srgbClr val="000000"/>
                  </a:outerShdw>
                </a:effectLst>
                <a:latin typeface="Times New Roman" panose="02020603050405020304" pitchFamily="18" charset="0"/>
              </a:rPr>
              <a:t>       这时符号</a:t>
            </a:r>
            <a:r>
              <a:rPr lang="en-US" altLang="zh-CN" b="1" dirty="0">
                <a:effectLst>
                  <a:outerShdw blurRad="38100" dist="38100" dir="2700000" algn="tl">
                    <a:srgbClr val="000000"/>
                  </a:outerShdw>
                </a:effectLst>
                <a:latin typeface="Times New Roman" panose="02020603050405020304" pitchFamily="18" charset="0"/>
              </a:rPr>
              <a:t>S</a:t>
            </a:r>
            <a:r>
              <a:rPr lang="en-US" altLang="zh-CN" b="1" baseline="-25000" dirty="0">
                <a:effectLst>
                  <a:outerShdw blurRad="38100" dist="38100" dir="2700000" algn="tl">
                    <a:srgbClr val="000000"/>
                  </a:outerShdw>
                </a:effectLst>
                <a:latin typeface="Times New Roman" panose="02020603050405020304" pitchFamily="18" charset="0"/>
              </a:rPr>
              <a:t>i</a:t>
            </a:r>
            <a:r>
              <a:rPr lang="zh-CN" altLang="en-US" b="1" dirty="0">
                <a:effectLst>
                  <a:outerShdw blurRad="38100" dist="38100" dir="2700000" algn="tl">
                    <a:srgbClr val="000000"/>
                  </a:outerShdw>
                </a:effectLst>
                <a:latin typeface="Times New Roman" panose="02020603050405020304" pitchFamily="18" charset="0"/>
              </a:rPr>
              <a:t>是句柄的头</a:t>
            </a:r>
          </a:p>
          <a:p>
            <a:pPr algn="just" eaLnBrk="1" hangingPunct="1">
              <a:lnSpc>
                <a:spcPct val="135000"/>
              </a:lnSpc>
              <a:buFont typeface="Arial" panose="020B0604020202020204" pitchFamily="34" charset="0"/>
              <a:buNone/>
              <a:defRPr/>
            </a:pPr>
            <a:r>
              <a:rPr lang="en-US" altLang="zh-CN" b="1" dirty="0">
                <a:effectLst>
                  <a:outerShdw blurRad="38100" dist="38100" dir="2700000" algn="tl">
                    <a:srgbClr val="000000"/>
                  </a:outerShdw>
                </a:effectLst>
                <a:latin typeface="Times New Roman" panose="02020603050405020304" pitchFamily="18" charset="0"/>
              </a:rPr>
              <a:t>4</a:t>
            </a:r>
            <a:r>
              <a:rPr lang="zh-CN" altLang="en-US" b="1" dirty="0">
                <a:effectLst>
                  <a:outerShdw blurRad="38100" dist="38100" dir="2700000" algn="tl">
                    <a:srgbClr val="000000"/>
                  </a:outerShdw>
                </a:effectLst>
                <a:latin typeface="Times New Roman" panose="02020603050405020304" pitchFamily="18" charset="0"/>
              </a:rPr>
              <a:t>） 根据句柄</a:t>
            </a:r>
            <a:r>
              <a:rPr lang="en-US" altLang="zh-CN" b="1" dirty="0">
                <a:effectLst>
                  <a:outerShdw blurRad="38100" dist="38100" dir="2700000" algn="tl">
                    <a:srgbClr val="000000"/>
                  </a:outerShdw>
                </a:effectLst>
                <a:latin typeface="Times New Roman" panose="02020603050405020304" pitchFamily="18" charset="0"/>
              </a:rPr>
              <a:t>S</a:t>
            </a:r>
            <a:r>
              <a:rPr lang="en-US" altLang="zh-CN" b="1" baseline="-25000" dirty="0">
                <a:effectLst>
                  <a:outerShdw blurRad="38100" dist="38100" dir="2700000" algn="tl">
                    <a:srgbClr val="000000"/>
                  </a:outerShdw>
                </a:effectLst>
                <a:latin typeface="Times New Roman" panose="02020603050405020304" pitchFamily="18" charset="0"/>
              </a:rPr>
              <a:t>i</a:t>
            </a:r>
            <a:r>
              <a:rPr lang="en-US" altLang="zh-CN" b="1" dirty="0">
                <a:effectLst>
                  <a:outerShdw blurRad="38100" dist="38100" dir="2700000" algn="tl">
                    <a:srgbClr val="000000"/>
                  </a:outerShdw>
                </a:effectLst>
                <a:latin typeface="Times New Roman" panose="02020603050405020304" pitchFamily="18" charset="0"/>
              </a:rPr>
              <a:t>…</a:t>
            </a:r>
            <a:r>
              <a:rPr lang="en-US" altLang="zh-CN" b="1" dirty="0" err="1">
                <a:effectLst>
                  <a:outerShdw blurRad="38100" dist="38100" dir="2700000" algn="tl">
                    <a:srgbClr val="000000"/>
                  </a:outerShdw>
                </a:effectLst>
                <a:latin typeface="Times New Roman" panose="02020603050405020304" pitchFamily="18" charset="0"/>
              </a:rPr>
              <a:t>S</a:t>
            </a:r>
            <a:r>
              <a:rPr lang="en-US" altLang="zh-CN" b="1" baseline="-25000" dirty="0" err="1">
                <a:effectLst>
                  <a:outerShdw blurRad="38100" dist="38100" dir="2700000" algn="tl">
                    <a:srgbClr val="000000"/>
                  </a:outerShdw>
                </a:effectLst>
                <a:latin typeface="Times New Roman" panose="02020603050405020304" pitchFamily="18" charset="0"/>
              </a:rPr>
              <a:t>j</a:t>
            </a:r>
            <a:r>
              <a:rPr lang="zh-CN" altLang="en-US" b="1" dirty="0">
                <a:effectLst>
                  <a:outerShdw blurRad="38100" dist="38100" dir="2700000" algn="tl">
                    <a:srgbClr val="000000"/>
                  </a:outerShdw>
                </a:effectLst>
                <a:latin typeface="Times New Roman" panose="02020603050405020304" pitchFamily="18" charset="0"/>
              </a:rPr>
              <a:t>查文法。即，在文法</a:t>
            </a:r>
            <a:r>
              <a:rPr lang="en-US" altLang="zh-CN" b="1" dirty="0">
                <a:effectLst>
                  <a:outerShdw blurRad="38100" dist="38100" dir="2700000" algn="tl">
                    <a:srgbClr val="000000"/>
                  </a:outerShdw>
                </a:effectLst>
                <a:latin typeface="Times New Roman" panose="02020603050405020304" pitchFamily="18" charset="0"/>
              </a:rPr>
              <a:t>G</a:t>
            </a:r>
            <a:r>
              <a:rPr lang="zh-CN" altLang="en-US" b="1" dirty="0">
                <a:effectLst>
                  <a:outerShdw blurRad="38100" dist="38100" dir="2700000" algn="tl">
                    <a:srgbClr val="000000"/>
                  </a:outerShdw>
                </a:effectLst>
                <a:latin typeface="Times New Roman" panose="02020603050405020304" pitchFamily="18" charset="0"/>
              </a:rPr>
              <a:t>中找和句柄</a:t>
            </a:r>
            <a:r>
              <a:rPr lang="en-US" altLang="zh-CN" b="1" dirty="0">
                <a:effectLst>
                  <a:outerShdw blurRad="38100" dist="38100" dir="2700000" algn="tl">
                    <a:srgbClr val="000000"/>
                  </a:outerShdw>
                </a:effectLst>
                <a:latin typeface="Times New Roman" panose="02020603050405020304" pitchFamily="18" charset="0"/>
              </a:rPr>
              <a:t>S</a:t>
            </a:r>
            <a:r>
              <a:rPr lang="en-US" altLang="zh-CN" b="1" baseline="-25000" dirty="0">
                <a:effectLst>
                  <a:outerShdw blurRad="38100" dist="38100" dir="2700000" algn="tl">
                    <a:srgbClr val="000000"/>
                  </a:outerShdw>
                </a:effectLst>
                <a:latin typeface="Times New Roman" panose="02020603050405020304" pitchFamily="18" charset="0"/>
              </a:rPr>
              <a:t>i</a:t>
            </a:r>
            <a:r>
              <a:rPr lang="en-US" altLang="zh-CN" b="1" dirty="0">
                <a:effectLst>
                  <a:outerShdw blurRad="38100" dist="38100" dir="2700000" algn="tl">
                    <a:srgbClr val="000000"/>
                  </a:outerShdw>
                </a:effectLst>
                <a:latin typeface="Times New Roman" panose="02020603050405020304" pitchFamily="18" charset="0"/>
              </a:rPr>
              <a:t>…</a:t>
            </a:r>
            <a:r>
              <a:rPr lang="en-US" altLang="zh-CN" b="1" dirty="0" err="1">
                <a:effectLst>
                  <a:outerShdw blurRad="38100" dist="38100" dir="2700000" algn="tl">
                    <a:srgbClr val="000000"/>
                  </a:outerShdw>
                </a:effectLst>
                <a:latin typeface="Times New Roman" panose="02020603050405020304" pitchFamily="18" charset="0"/>
              </a:rPr>
              <a:t>S</a:t>
            </a:r>
            <a:r>
              <a:rPr lang="en-US" altLang="zh-CN" b="1" baseline="-25000" dirty="0" err="1">
                <a:effectLst>
                  <a:outerShdw blurRad="38100" dist="38100" dir="2700000" algn="tl">
                    <a:srgbClr val="000000"/>
                  </a:outerShdw>
                </a:effectLst>
                <a:latin typeface="Times New Roman" panose="02020603050405020304" pitchFamily="18" charset="0"/>
              </a:rPr>
              <a:t>j</a:t>
            </a:r>
            <a:endParaRPr lang="en-US" altLang="zh-CN" b="1" baseline="-25000" dirty="0">
              <a:effectLst>
                <a:outerShdw blurRad="38100" dist="38100" dir="2700000" algn="tl">
                  <a:srgbClr val="000000"/>
                </a:outerShdw>
              </a:effectLst>
              <a:latin typeface="Times New Roman" panose="02020603050405020304" pitchFamily="18" charset="0"/>
            </a:endParaRPr>
          </a:p>
          <a:p>
            <a:pPr algn="just" eaLnBrk="1" hangingPunct="1">
              <a:lnSpc>
                <a:spcPct val="135000"/>
              </a:lnSpc>
              <a:buFont typeface="Arial" panose="020B0604020202020204" pitchFamily="34" charset="0"/>
              <a:buNone/>
              <a:defRPr/>
            </a:pPr>
            <a:r>
              <a:rPr lang="zh-CN" altLang="en-US" b="1" baseline="-25000" dirty="0">
                <a:effectLst>
                  <a:outerShdw blurRad="38100" dist="38100" dir="2700000" algn="tl">
                    <a:srgbClr val="000000"/>
                  </a:outerShdw>
                </a:effectLst>
                <a:latin typeface="Times New Roman" panose="02020603050405020304" pitchFamily="18" charset="0"/>
              </a:rPr>
              <a:t>          </a:t>
            </a:r>
            <a:r>
              <a:rPr lang="zh-CN" altLang="en-US" b="1" dirty="0">
                <a:effectLst>
                  <a:outerShdw blurRad="38100" dist="38100" dir="2700000" algn="tl">
                    <a:srgbClr val="000000"/>
                  </a:outerShdw>
                </a:effectLst>
                <a:latin typeface="Times New Roman" panose="02020603050405020304" pitchFamily="18" charset="0"/>
              </a:rPr>
              <a:t>相同的右部规则。如找到，将句柄归约为相应的左部</a:t>
            </a:r>
          </a:p>
          <a:p>
            <a:pPr algn="just" eaLnBrk="1" hangingPunct="1">
              <a:lnSpc>
                <a:spcPct val="135000"/>
              </a:lnSpc>
              <a:buFont typeface="Arial" panose="020B0604020202020204" pitchFamily="34" charset="0"/>
              <a:buNone/>
              <a:defRPr/>
            </a:pPr>
            <a:r>
              <a:rPr lang="zh-CN" altLang="en-US" b="1" dirty="0">
                <a:effectLst>
                  <a:outerShdw blurRad="38100" dist="38100" dir="2700000" algn="tl">
                    <a:srgbClr val="000000"/>
                  </a:outerShdw>
                </a:effectLst>
                <a:latin typeface="Times New Roman" panose="02020603050405020304" pitchFamily="18" charset="0"/>
              </a:rPr>
              <a:t>       即，在符号栈顶用规则左部符号取代句柄</a:t>
            </a:r>
            <a:r>
              <a:rPr lang="en-US" altLang="zh-CN" b="1" dirty="0">
                <a:effectLst>
                  <a:outerShdw blurRad="38100" dist="38100" dir="2700000" algn="tl">
                    <a:srgbClr val="000000"/>
                  </a:outerShdw>
                </a:effectLst>
                <a:latin typeface="Times New Roman" panose="02020603050405020304" pitchFamily="18" charset="0"/>
              </a:rPr>
              <a:t>S</a:t>
            </a:r>
            <a:r>
              <a:rPr lang="en-US" altLang="zh-CN" b="1" baseline="-25000" dirty="0">
                <a:effectLst>
                  <a:outerShdw blurRad="38100" dist="38100" dir="2700000" algn="tl">
                    <a:srgbClr val="000000"/>
                  </a:outerShdw>
                </a:effectLst>
                <a:latin typeface="Times New Roman" panose="02020603050405020304" pitchFamily="18" charset="0"/>
              </a:rPr>
              <a:t>i</a:t>
            </a:r>
            <a:r>
              <a:rPr lang="en-US" altLang="zh-CN" b="1" dirty="0">
                <a:effectLst>
                  <a:outerShdw blurRad="38100" dist="38100" dir="2700000" algn="tl">
                    <a:srgbClr val="000000"/>
                  </a:outerShdw>
                </a:effectLst>
                <a:latin typeface="Times New Roman" panose="02020603050405020304" pitchFamily="18" charset="0"/>
              </a:rPr>
              <a:t>…</a:t>
            </a:r>
            <a:r>
              <a:rPr lang="en-US" altLang="zh-CN" b="1" dirty="0" err="1">
                <a:effectLst>
                  <a:outerShdw blurRad="38100" dist="38100" dir="2700000" algn="tl">
                    <a:srgbClr val="000000"/>
                  </a:outerShdw>
                </a:effectLst>
                <a:latin typeface="Times New Roman" panose="02020603050405020304" pitchFamily="18" charset="0"/>
              </a:rPr>
              <a:t>S</a:t>
            </a:r>
            <a:r>
              <a:rPr lang="en-US" altLang="zh-CN" b="1" baseline="-25000" dirty="0" err="1">
                <a:effectLst>
                  <a:outerShdw blurRad="38100" dist="38100" dir="2700000" algn="tl">
                    <a:srgbClr val="000000"/>
                  </a:outerShdw>
                </a:effectLst>
                <a:latin typeface="Times New Roman" panose="02020603050405020304" pitchFamily="18" charset="0"/>
              </a:rPr>
              <a:t>j</a:t>
            </a:r>
            <a:r>
              <a:rPr lang="zh-CN" altLang="en-US" b="1" dirty="0">
                <a:effectLst>
                  <a:outerShdw blurRad="38100" dist="38100" dir="2700000" algn="tl">
                    <a:srgbClr val="000000"/>
                  </a:outerShdw>
                </a:effectLst>
                <a:latin typeface="Times New Roman" panose="02020603050405020304" pitchFamily="18" charset="0"/>
              </a:rPr>
              <a:t>；如果</a:t>
            </a:r>
          </a:p>
          <a:p>
            <a:pPr algn="just" eaLnBrk="1" hangingPunct="1">
              <a:lnSpc>
                <a:spcPct val="135000"/>
              </a:lnSpc>
              <a:buFont typeface="Arial" panose="020B0604020202020204" pitchFamily="34" charset="0"/>
              <a:buNone/>
              <a:defRPr/>
            </a:pPr>
            <a:r>
              <a:rPr lang="zh-CN" altLang="en-US" b="1" dirty="0">
                <a:effectLst>
                  <a:outerShdw blurRad="38100" dist="38100" dir="2700000" algn="tl">
                    <a:srgbClr val="000000"/>
                  </a:outerShdw>
                </a:effectLst>
                <a:latin typeface="Times New Roman" panose="02020603050405020304" pitchFamily="18" charset="0"/>
              </a:rPr>
              <a:t>       找不到，则输入串</a:t>
            </a:r>
            <a:r>
              <a:rPr lang="en-US" altLang="zh-CN" b="1" dirty="0">
                <a:effectLst>
                  <a:outerShdw blurRad="38100" dist="38100" dir="2700000" algn="tl">
                    <a:srgbClr val="000000"/>
                  </a:outerShdw>
                </a:effectLst>
                <a:latin typeface="Times New Roman" panose="02020603050405020304" pitchFamily="18" charset="0"/>
              </a:rPr>
              <a:t>a</a:t>
            </a:r>
            <a:r>
              <a:rPr lang="en-US" altLang="zh-CN" b="1" baseline="-25000" dirty="0">
                <a:effectLst>
                  <a:outerShdw blurRad="38100" dist="38100" dir="2700000" algn="tl">
                    <a:srgbClr val="000000"/>
                  </a:outerShdw>
                </a:effectLst>
                <a:latin typeface="Times New Roman" panose="02020603050405020304" pitchFamily="18" charset="0"/>
              </a:rPr>
              <a:t>1</a:t>
            </a:r>
            <a:r>
              <a:rPr lang="en-US" altLang="zh-CN" b="1" dirty="0">
                <a:effectLst>
                  <a:outerShdw blurRad="38100" dist="38100" dir="2700000" algn="tl">
                    <a:srgbClr val="000000"/>
                  </a:outerShdw>
                </a:effectLst>
                <a:latin typeface="Times New Roman" panose="02020603050405020304" pitchFamily="18" charset="0"/>
              </a:rPr>
              <a:t>a</a:t>
            </a:r>
            <a:r>
              <a:rPr lang="en-US" altLang="zh-CN" b="1" baseline="-25000" dirty="0">
                <a:effectLst>
                  <a:outerShdw blurRad="38100" dist="38100" dir="2700000" algn="tl">
                    <a:srgbClr val="000000"/>
                  </a:outerShdw>
                </a:effectLst>
                <a:latin typeface="Times New Roman" panose="02020603050405020304" pitchFamily="18" charset="0"/>
              </a:rPr>
              <a:t>2</a:t>
            </a:r>
            <a:r>
              <a:rPr lang="en-US" altLang="zh-CN" b="1" dirty="0">
                <a:effectLst>
                  <a:outerShdw blurRad="38100" dist="38100" dir="2700000" algn="tl">
                    <a:srgbClr val="000000"/>
                  </a:outerShdw>
                </a:effectLst>
                <a:latin typeface="Times New Roman" panose="02020603050405020304" pitchFamily="18" charset="0"/>
              </a:rPr>
              <a:t>…a</a:t>
            </a:r>
            <a:r>
              <a:rPr lang="en-US" altLang="zh-CN" b="1" baseline="-25000" dirty="0">
                <a:effectLst>
                  <a:outerShdw blurRad="38100" dist="38100" dir="2700000" algn="tl">
                    <a:srgbClr val="000000"/>
                  </a:outerShdw>
                </a:effectLst>
                <a:latin typeface="Times New Roman" panose="02020603050405020304" pitchFamily="18" charset="0"/>
              </a:rPr>
              <a:t>n</a:t>
            </a:r>
            <a:r>
              <a:rPr lang="zh-CN" altLang="en-US" b="1" dirty="0">
                <a:effectLst>
                  <a:outerShdw blurRad="38100" dist="38100" dir="2700000" algn="tl">
                    <a:srgbClr val="000000"/>
                  </a:outerShdw>
                </a:effectLst>
                <a:latin typeface="Times New Roman" panose="02020603050405020304" pitchFamily="18" charset="0"/>
              </a:rPr>
              <a:t>不是该文法的句子 </a:t>
            </a:r>
          </a:p>
          <a:p>
            <a:pPr algn="just" eaLnBrk="1" hangingPunct="1">
              <a:lnSpc>
                <a:spcPct val="135000"/>
              </a:lnSpc>
              <a:buFont typeface="Arial" panose="020B0604020202020204" pitchFamily="34" charset="0"/>
              <a:buNone/>
              <a:defRPr/>
            </a:pPr>
            <a:r>
              <a:rPr lang="zh-CN" altLang="en-US" b="1" dirty="0">
                <a:effectLst>
                  <a:outerShdw blurRad="38100" dist="38100" dir="2700000" algn="tl">
                    <a:srgbClr val="000000"/>
                  </a:outerShdw>
                </a:effectLst>
                <a:latin typeface="Times New Roman" panose="02020603050405020304" pitchFamily="18" charset="0"/>
              </a:rPr>
              <a:t> </a:t>
            </a:r>
            <a:r>
              <a:rPr lang="en-US" altLang="zh-CN" b="1" dirty="0">
                <a:effectLst>
                  <a:outerShdw blurRad="38100" dist="38100" dir="2700000" algn="tl">
                    <a:srgbClr val="000000"/>
                  </a:outerShdw>
                </a:effectLst>
                <a:latin typeface="Times New Roman" panose="02020603050405020304" pitchFamily="18" charset="0"/>
              </a:rPr>
              <a:t>5</a:t>
            </a:r>
            <a:r>
              <a:rPr lang="zh-CN" altLang="en-US" b="1" dirty="0">
                <a:effectLst>
                  <a:outerShdw blurRad="38100" dist="38100" dir="2700000" algn="tl">
                    <a:srgbClr val="000000"/>
                  </a:outerShdw>
                </a:effectLst>
                <a:latin typeface="Times New Roman" panose="02020603050405020304" pitchFamily="18" charset="0"/>
              </a:rPr>
              <a:t>）重复上述过程，直到栈中只剩下文法开始符号而下一</a:t>
            </a:r>
          </a:p>
          <a:p>
            <a:pPr algn="just" eaLnBrk="1" hangingPunct="1">
              <a:lnSpc>
                <a:spcPct val="135000"/>
              </a:lnSpc>
              <a:buFont typeface="Arial" panose="020B0604020202020204" pitchFamily="34" charset="0"/>
              <a:buNone/>
              <a:defRPr/>
            </a:pPr>
            <a:r>
              <a:rPr lang="zh-CN" altLang="en-US" b="1" dirty="0">
                <a:effectLst>
                  <a:outerShdw blurRad="38100" dist="38100" dir="2700000" algn="tl">
                    <a:srgbClr val="000000"/>
                  </a:outerShdw>
                </a:effectLst>
                <a:latin typeface="Times New Roman" panose="02020603050405020304" pitchFamily="18" charset="0"/>
              </a:rPr>
              <a:t>       输入符号是＃为止</a:t>
            </a:r>
            <a:endParaRPr lang="zh-CN" altLang="en-US" dirty="0">
              <a:latin typeface="Times New Roman" panose="02020603050405020304" pitchFamily="18" charset="0"/>
            </a:endParaRPr>
          </a:p>
        </p:txBody>
      </p:sp>
      <p:pic>
        <p:nvPicPr>
          <p:cNvPr id="40968"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1" y="2603500"/>
            <a:ext cx="3135313"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20956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0924">
                                            <p:txEl>
                                              <p:pRg st="0" end="0"/>
                                            </p:txEl>
                                          </p:spTgt>
                                        </p:tgtEl>
                                        <p:attrNameLst>
                                          <p:attrName>style.visibility</p:attrName>
                                        </p:attrNameLst>
                                      </p:cBhvr>
                                      <p:to>
                                        <p:strVal val="visible"/>
                                      </p:to>
                                    </p:set>
                                    <p:animEffect transition="in" filter="blinds(horizontal)">
                                      <p:cBhvr>
                                        <p:cTn id="7" dur="500"/>
                                        <p:tgtEl>
                                          <p:spTgt spid="5509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0924">
                                            <p:txEl>
                                              <p:pRg st="1" end="1"/>
                                            </p:txEl>
                                          </p:spTgt>
                                        </p:tgtEl>
                                        <p:attrNameLst>
                                          <p:attrName>style.visibility</p:attrName>
                                        </p:attrNameLst>
                                      </p:cBhvr>
                                      <p:to>
                                        <p:strVal val="visible"/>
                                      </p:to>
                                    </p:set>
                                    <p:animEffect transition="in" filter="blinds(horizontal)">
                                      <p:cBhvr>
                                        <p:cTn id="12" dur="500"/>
                                        <p:tgtEl>
                                          <p:spTgt spid="55092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50924">
                                            <p:txEl>
                                              <p:pRg st="2" end="2"/>
                                            </p:txEl>
                                          </p:spTgt>
                                        </p:tgtEl>
                                        <p:attrNameLst>
                                          <p:attrName>style.visibility</p:attrName>
                                        </p:attrNameLst>
                                      </p:cBhvr>
                                      <p:to>
                                        <p:strVal val="visible"/>
                                      </p:to>
                                    </p:set>
                                    <p:animEffect transition="in" filter="blinds(horizontal)">
                                      <p:cBhvr>
                                        <p:cTn id="15" dur="500"/>
                                        <p:tgtEl>
                                          <p:spTgt spid="55092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50924">
                                            <p:txEl>
                                              <p:pRg st="3" end="3"/>
                                            </p:txEl>
                                          </p:spTgt>
                                        </p:tgtEl>
                                        <p:attrNameLst>
                                          <p:attrName>style.visibility</p:attrName>
                                        </p:attrNameLst>
                                      </p:cBhvr>
                                      <p:to>
                                        <p:strVal val="visible"/>
                                      </p:to>
                                    </p:set>
                                    <p:animEffect transition="in" filter="blinds(horizontal)">
                                      <p:cBhvr>
                                        <p:cTn id="20" dur="500"/>
                                        <p:tgtEl>
                                          <p:spTgt spid="550924">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50924">
                                            <p:txEl>
                                              <p:pRg st="4" end="4"/>
                                            </p:txEl>
                                          </p:spTgt>
                                        </p:tgtEl>
                                        <p:attrNameLst>
                                          <p:attrName>style.visibility</p:attrName>
                                        </p:attrNameLst>
                                      </p:cBhvr>
                                      <p:to>
                                        <p:strVal val="visible"/>
                                      </p:to>
                                    </p:set>
                                    <p:animEffect transition="in" filter="blinds(horizontal)">
                                      <p:cBhvr>
                                        <p:cTn id="23" dur="500"/>
                                        <p:tgtEl>
                                          <p:spTgt spid="550924">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50924">
                                            <p:txEl>
                                              <p:pRg st="5" end="5"/>
                                            </p:txEl>
                                          </p:spTgt>
                                        </p:tgtEl>
                                        <p:attrNameLst>
                                          <p:attrName>style.visibility</p:attrName>
                                        </p:attrNameLst>
                                      </p:cBhvr>
                                      <p:to>
                                        <p:strVal val="visible"/>
                                      </p:to>
                                    </p:set>
                                    <p:animEffect transition="in" filter="blinds(horizontal)">
                                      <p:cBhvr>
                                        <p:cTn id="26" dur="500"/>
                                        <p:tgtEl>
                                          <p:spTgt spid="550924">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550924">
                                            <p:txEl>
                                              <p:pRg st="6" end="6"/>
                                            </p:txEl>
                                          </p:spTgt>
                                        </p:tgtEl>
                                        <p:attrNameLst>
                                          <p:attrName>style.visibility</p:attrName>
                                        </p:attrNameLst>
                                      </p:cBhvr>
                                      <p:to>
                                        <p:strVal val="visible"/>
                                      </p:to>
                                    </p:set>
                                    <p:animEffect transition="in" filter="blinds(horizontal)">
                                      <p:cBhvr>
                                        <p:cTn id="31" dur="500"/>
                                        <p:tgtEl>
                                          <p:spTgt spid="550924">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50924">
                                            <p:txEl>
                                              <p:pRg st="7" end="7"/>
                                            </p:txEl>
                                          </p:spTgt>
                                        </p:tgtEl>
                                        <p:attrNameLst>
                                          <p:attrName>style.visibility</p:attrName>
                                        </p:attrNameLst>
                                      </p:cBhvr>
                                      <p:to>
                                        <p:strVal val="visible"/>
                                      </p:to>
                                    </p:set>
                                    <p:animEffect transition="in" filter="blinds(horizontal)">
                                      <p:cBhvr>
                                        <p:cTn id="34" dur="500"/>
                                        <p:tgtEl>
                                          <p:spTgt spid="550924">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50924">
                                            <p:txEl>
                                              <p:pRg st="8" end="8"/>
                                            </p:txEl>
                                          </p:spTgt>
                                        </p:tgtEl>
                                        <p:attrNameLst>
                                          <p:attrName>style.visibility</p:attrName>
                                        </p:attrNameLst>
                                      </p:cBhvr>
                                      <p:to>
                                        <p:strVal val="visible"/>
                                      </p:to>
                                    </p:set>
                                    <p:animEffect transition="in" filter="blinds(horizontal)">
                                      <p:cBhvr>
                                        <p:cTn id="37" dur="500"/>
                                        <p:tgtEl>
                                          <p:spTgt spid="550924">
                                            <p:txEl>
                                              <p:pRg st="8" end="8"/>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550924">
                                            <p:txEl>
                                              <p:pRg st="9" end="9"/>
                                            </p:txEl>
                                          </p:spTgt>
                                        </p:tgtEl>
                                        <p:attrNameLst>
                                          <p:attrName>style.visibility</p:attrName>
                                        </p:attrNameLst>
                                      </p:cBhvr>
                                      <p:to>
                                        <p:strVal val="visible"/>
                                      </p:to>
                                    </p:set>
                                    <p:animEffect transition="in" filter="blinds(horizontal)">
                                      <p:cBhvr>
                                        <p:cTn id="40" dur="500"/>
                                        <p:tgtEl>
                                          <p:spTgt spid="550924">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550924">
                                            <p:txEl>
                                              <p:pRg st="10" end="10"/>
                                            </p:txEl>
                                          </p:spTgt>
                                        </p:tgtEl>
                                        <p:attrNameLst>
                                          <p:attrName>style.visibility</p:attrName>
                                        </p:attrNameLst>
                                      </p:cBhvr>
                                      <p:to>
                                        <p:strVal val="visible"/>
                                      </p:to>
                                    </p:set>
                                    <p:animEffect transition="in" filter="blinds(horizontal)">
                                      <p:cBhvr>
                                        <p:cTn id="45" dur="500"/>
                                        <p:tgtEl>
                                          <p:spTgt spid="550924">
                                            <p:txEl>
                                              <p:pRg st="10" end="10"/>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50924">
                                            <p:txEl>
                                              <p:pRg st="11" end="11"/>
                                            </p:txEl>
                                          </p:spTgt>
                                        </p:tgtEl>
                                        <p:attrNameLst>
                                          <p:attrName>style.visibility</p:attrName>
                                        </p:attrNameLst>
                                      </p:cBhvr>
                                      <p:to>
                                        <p:strVal val="visible"/>
                                      </p:to>
                                    </p:set>
                                    <p:animEffect transition="in" filter="blinds(horizontal)">
                                      <p:cBhvr>
                                        <p:cTn id="48" dur="500"/>
                                        <p:tgtEl>
                                          <p:spTgt spid="55092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491523"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491524" name="Rectangle 4"/>
          <p:cNvSpPr>
            <a:spLocks noChangeArrowheads="1"/>
          </p:cNvSpPr>
          <p:nvPr/>
        </p:nvSpPr>
        <p:spPr bwMode="auto">
          <a:xfrm>
            <a:off x="1809751" y="1476376"/>
            <a:ext cx="8520113"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defRPr/>
            </a:pPr>
            <a:r>
              <a:rPr lang="zh-CN" altLang="en-US" sz="2300" dirty="0">
                <a:latin typeface="Times New Roman" panose="02020603050405020304" pitchFamily="18" charset="0"/>
              </a:rPr>
              <a:t>        </a:t>
            </a:r>
            <a:r>
              <a:rPr lang="zh-CN" altLang="en-US" sz="2300" b="1" dirty="0">
                <a:effectLst>
                  <a:outerShdw blurRad="38100" dist="38100" dir="2700000" algn="tl">
                    <a:srgbClr val="000000"/>
                  </a:outerShdw>
                </a:effectLst>
                <a:latin typeface="Times New Roman" panose="02020603050405020304" pitchFamily="18" charset="0"/>
              </a:rPr>
              <a:t>在简单优先分析法中，为了找到可归约的句柄，需要在文法中确定</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相邻</a:t>
            </a:r>
            <a:r>
              <a:rPr lang="zh-CN" altLang="en-US" sz="2300" b="1" dirty="0">
                <a:effectLst>
                  <a:outerShdw blurRad="38100" dist="38100" dir="2700000" algn="tl">
                    <a:srgbClr val="000000"/>
                  </a:outerShdw>
                </a:effectLst>
                <a:latin typeface="Times New Roman" panose="02020603050405020304" pitchFamily="18" charset="0"/>
              </a:rPr>
              <a:t>符号对之间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可能存在</a:t>
            </a:r>
            <a:r>
              <a:rPr lang="zh-CN" altLang="en-US" sz="2300" b="1" dirty="0">
                <a:effectLst>
                  <a:outerShdw blurRad="38100" dist="38100" dir="2700000" algn="tl">
                    <a:srgbClr val="000000"/>
                  </a:outerShdw>
                </a:effectLst>
                <a:latin typeface="Times New Roman" panose="02020603050405020304" pitchFamily="18" charset="0"/>
              </a:rPr>
              <a:t>的优先关系。对文法的字母表中任一对符号</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，假定有一句型</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1</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2</a:t>
            </a:r>
            <a:r>
              <a:rPr lang="en-US" altLang="zh-CN" sz="2300" b="1" dirty="0">
                <a:effectLst>
                  <a:outerShdw blurRad="38100" dist="38100" dir="2700000" algn="tl">
                    <a:srgbClr val="000000"/>
                  </a:outerShdw>
                </a:effectLst>
                <a:latin typeface="Times New Roman" panose="02020603050405020304" pitchFamily="18" charset="0"/>
              </a:rPr>
              <a:t>…</a:t>
            </a:r>
            <a:r>
              <a:rPr lang="zh-CN" altLang="en-US" sz="2300" b="1" dirty="0">
                <a:effectLst>
                  <a:outerShdw blurRad="38100" dist="38100" dir="2700000" algn="tl">
                    <a:srgbClr val="000000"/>
                  </a:outerShdw>
                </a:effectLst>
                <a:latin typeface="Times New Roman" panose="02020603050405020304" pitchFamily="18" charset="0"/>
              </a:rPr>
              <a:t>，则</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必然存在</a:t>
            </a:r>
            <a:r>
              <a:rPr lang="zh-CN" altLang="en-US" sz="2300" b="1" dirty="0">
                <a:effectLst>
                  <a:outerShdw blurRad="38100" dist="38100" dir="2700000" algn="tl">
                    <a:srgbClr val="000000"/>
                  </a:outerShdw>
                </a:effectLst>
                <a:latin typeface="Times New Roman" panose="02020603050405020304" pitchFamily="18" charset="0"/>
              </a:rPr>
              <a:t>以下三种“优先关系”之一</a:t>
            </a:r>
            <a:r>
              <a:rPr lang="zh-CN" altLang="en-US" sz="2300" dirty="0">
                <a:latin typeface="Times New Roman" panose="02020603050405020304" pitchFamily="18" charset="0"/>
              </a:rPr>
              <a:t> </a:t>
            </a:r>
          </a:p>
        </p:txBody>
      </p:sp>
      <p:sp>
        <p:nvSpPr>
          <p:cNvPr id="491526" name="Text Box 6"/>
          <p:cNvSpPr txBox="1">
            <a:spLocks noChangeArrowheads="1"/>
          </p:cNvSpPr>
          <p:nvPr/>
        </p:nvSpPr>
        <p:spPr bwMode="auto">
          <a:xfrm>
            <a:off x="8823325" y="3179763"/>
            <a:ext cx="369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a:latin typeface="Times New Roman" panose="02020603050405020304" pitchFamily="18" charset="0"/>
              </a:rPr>
              <a:t>S</a:t>
            </a:r>
          </a:p>
        </p:txBody>
      </p:sp>
      <p:sp>
        <p:nvSpPr>
          <p:cNvPr id="491528" name="Rectangle 8"/>
          <p:cNvSpPr>
            <a:spLocks noChangeArrowheads="1"/>
          </p:cNvSpPr>
          <p:nvPr/>
        </p:nvSpPr>
        <p:spPr bwMode="auto">
          <a:xfrm>
            <a:off x="8085139" y="4818063"/>
            <a:ext cx="22685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  S</a:t>
            </a:r>
            <a:r>
              <a:rPr lang="en-US" altLang="zh-CN" sz="2800" b="1" baseline="-25000">
                <a:latin typeface="Times New Roman" panose="02020603050405020304" pitchFamily="18" charset="0"/>
              </a:rPr>
              <a:t>1   </a:t>
            </a:r>
            <a:r>
              <a:rPr lang="en-US" altLang="zh-CN" sz="2800" b="1">
                <a:latin typeface="Times New Roman" panose="02020603050405020304" pitchFamily="18" charset="0"/>
              </a:rPr>
              <a:t>S</a:t>
            </a:r>
            <a:r>
              <a:rPr lang="en-US" altLang="zh-CN" sz="2800" b="1" baseline="-25000">
                <a:latin typeface="Times New Roman" panose="02020603050405020304" pitchFamily="18" charset="0"/>
              </a:rPr>
              <a:t>2  </a:t>
            </a:r>
            <a:r>
              <a:rPr lang="en-US" altLang="zh-CN" sz="2800" b="1">
                <a:latin typeface="Times New Roman" panose="02020603050405020304" pitchFamily="18" charset="0"/>
              </a:rPr>
              <a:t>…</a:t>
            </a:r>
            <a:endParaRPr lang="zh-CN" altLang="en-US" sz="2800" b="1">
              <a:latin typeface="Times New Roman" panose="02020603050405020304" pitchFamily="18" charset="0"/>
            </a:endParaRPr>
          </a:p>
        </p:txBody>
      </p:sp>
      <p:sp>
        <p:nvSpPr>
          <p:cNvPr id="491529" name="Line 9"/>
          <p:cNvSpPr>
            <a:spLocks noChangeShapeType="1"/>
          </p:cNvSpPr>
          <p:nvPr/>
        </p:nvSpPr>
        <p:spPr bwMode="auto">
          <a:xfrm flipH="1" flipV="1">
            <a:off x="9017001" y="3641725"/>
            <a:ext cx="3175" cy="4841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31" name="Line 11"/>
          <p:cNvSpPr>
            <a:spLocks noChangeShapeType="1"/>
          </p:cNvSpPr>
          <p:nvPr/>
        </p:nvSpPr>
        <p:spPr bwMode="auto">
          <a:xfrm flipH="1">
            <a:off x="8807451" y="4454525"/>
            <a:ext cx="161925" cy="4381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32" name="Line 12"/>
          <p:cNvSpPr>
            <a:spLocks noChangeShapeType="1"/>
          </p:cNvSpPr>
          <p:nvPr/>
        </p:nvSpPr>
        <p:spPr bwMode="auto">
          <a:xfrm>
            <a:off x="9080501" y="4460875"/>
            <a:ext cx="200025" cy="419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33" name="Rectangle 13"/>
          <p:cNvSpPr>
            <a:spLocks noChangeArrowheads="1"/>
          </p:cNvSpPr>
          <p:nvPr/>
        </p:nvSpPr>
        <p:spPr bwMode="auto">
          <a:xfrm>
            <a:off x="7991475" y="3900488"/>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491534" name="Line 14"/>
          <p:cNvSpPr>
            <a:spLocks noChangeShapeType="1"/>
          </p:cNvSpPr>
          <p:nvPr/>
        </p:nvSpPr>
        <p:spPr bwMode="auto">
          <a:xfrm flipH="1">
            <a:off x="8255000" y="3635376"/>
            <a:ext cx="571500" cy="5238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35" name="Rectangle 15"/>
          <p:cNvSpPr>
            <a:spLocks noChangeArrowheads="1"/>
          </p:cNvSpPr>
          <p:nvPr/>
        </p:nvSpPr>
        <p:spPr bwMode="auto">
          <a:xfrm>
            <a:off x="9655175" y="38973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491536" name="Line 16"/>
          <p:cNvSpPr>
            <a:spLocks noChangeShapeType="1"/>
          </p:cNvSpPr>
          <p:nvPr/>
        </p:nvSpPr>
        <p:spPr bwMode="auto">
          <a:xfrm>
            <a:off x="9232900" y="3651251"/>
            <a:ext cx="666750" cy="5048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537" name="Oval 17"/>
          <p:cNvSpPr>
            <a:spLocks noChangeArrowheads="1"/>
          </p:cNvSpPr>
          <p:nvPr/>
        </p:nvSpPr>
        <p:spPr bwMode="auto">
          <a:xfrm>
            <a:off x="8043864" y="4848226"/>
            <a:ext cx="2065337" cy="646113"/>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491538" name="Text Box 18"/>
          <p:cNvSpPr txBox="1">
            <a:spLocks noChangeArrowheads="1"/>
          </p:cNvSpPr>
          <p:nvPr/>
        </p:nvSpPr>
        <p:spPr bwMode="auto">
          <a:xfrm>
            <a:off x="8732838" y="5570539"/>
            <a:ext cx="768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000" b="1" dirty="0">
                <a:solidFill>
                  <a:srgbClr val="011893"/>
                </a:solidFill>
                <a:latin typeface="Times New Roman" panose="02020603050405020304" pitchFamily="18" charset="0"/>
              </a:rPr>
              <a:t>句柄</a:t>
            </a:r>
          </a:p>
        </p:txBody>
      </p:sp>
      <p:sp>
        <p:nvSpPr>
          <p:cNvPr id="491539" name="Rectangle 19"/>
          <p:cNvSpPr>
            <a:spLocks noChangeArrowheads="1"/>
          </p:cNvSpPr>
          <p:nvPr/>
        </p:nvSpPr>
        <p:spPr bwMode="auto">
          <a:xfrm>
            <a:off x="8799514" y="4011613"/>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a:latin typeface="Times New Roman" panose="02020603050405020304" pitchFamily="18" charset="0"/>
              </a:rPr>
              <a:t>A</a:t>
            </a:r>
            <a:endParaRPr lang="zh-CN" altLang="en-US" sz="2800" b="1" baseline="-25000">
              <a:latin typeface="Times New Roman" panose="02020603050405020304" pitchFamily="18" charset="0"/>
            </a:endParaRPr>
          </a:p>
        </p:txBody>
      </p:sp>
      <p:grpSp>
        <p:nvGrpSpPr>
          <p:cNvPr id="491544" name="Group 24"/>
          <p:cNvGrpSpPr>
            <a:grpSpLocks/>
          </p:cNvGrpSpPr>
          <p:nvPr/>
        </p:nvGrpSpPr>
        <p:grpSpPr bwMode="auto">
          <a:xfrm>
            <a:off x="1841500" y="3708401"/>
            <a:ext cx="5784850" cy="1914525"/>
            <a:chOff x="200" y="2336"/>
            <a:chExt cx="3644" cy="1206"/>
          </a:xfrm>
        </p:grpSpPr>
        <p:sp>
          <p:nvSpPr>
            <p:cNvPr id="21522" name="Rectangle 20"/>
            <p:cNvSpPr>
              <a:spLocks noChangeArrowheads="1"/>
            </p:cNvSpPr>
            <p:nvPr/>
          </p:nvSpPr>
          <p:spPr bwMode="auto">
            <a:xfrm>
              <a:off x="200" y="2336"/>
              <a:ext cx="3644" cy="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a:lnSpc>
                  <a:spcPct val="130000"/>
                </a:lnSpc>
                <a:spcBef>
                  <a:spcPct val="0"/>
                </a:spcBef>
                <a:spcAft>
                  <a:spcPct val="20000"/>
                </a:spcAft>
                <a:buClrTx/>
                <a:buSzTx/>
                <a:buFontTx/>
                <a:buNone/>
              </a:pPr>
              <a:r>
                <a:rPr lang="zh-CN" altLang="en-US" sz="2300" b="1" dirty="0">
                  <a:solidFill>
                    <a:srgbClr val="FFFF00"/>
                  </a:solidFill>
                  <a:latin typeface="Times New Roman" panose="02020603050405020304" pitchFamily="18" charset="0"/>
                </a:rPr>
                <a:t>        </a:t>
              </a:r>
              <a:r>
                <a:rPr lang="zh-CN" altLang="en-US" sz="2300" b="1" dirty="0">
                  <a:solidFill>
                    <a:srgbClr val="011893"/>
                  </a:solidFill>
                  <a:latin typeface="Times New Roman" panose="02020603050405020304" pitchFamily="18" charset="0"/>
                </a:rPr>
                <a:t>情况</a:t>
              </a:r>
              <a:r>
                <a:rPr lang="en-US" altLang="zh-CN" sz="2300" b="1" dirty="0">
                  <a:solidFill>
                    <a:srgbClr val="011893"/>
                  </a:solidFill>
                  <a:latin typeface="Times New Roman" panose="02020603050405020304" pitchFamily="18" charset="0"/>
                </a:rPr>
                <a:t>2</a:t>
              </a:r>
              <a:r>
                <a:rPr lang="zh-CN" altLang="en-US" sz="2300" b="1" dirty="0">
                  <a:solidFill>
                    <a:srgbClr val="011893"/>
                  </a:solidFill>
                  <a:latin typeface="Times New Roman" panose="02020603050405020304" pitchFamily="18" charset="0"/>
                </a:rPr>
                <a:t>：</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latin typeface="Times New Roman" panose="02020603050405020304" pitchFamily="18" charset="0"/>
                </a:rPr>
                <a:t>和</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两者都在句柄之中。也就是说，在从左到右归约的过程中（按照句柄归约），</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latin typeface="Times New Roman" panose="02020603050405020304" pitchFamily="18" charset="0"/>
                </a:rPr>
                <a:t>将和</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同时被归约（两者归约的优先级相同）。用</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    </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表示。</a:t>
              </a:r>
            </a:p>
          </p:txBody>
        </p:sp>
        <p:sp>
          <p:nvSpPr>
            <p:cNvPr id="21523" name="Line 21"/>
            <p:cNvSpPr>
              <a:spLocks noChangeShapeType="1"/>
            </p:cNvSpPr>
            <p:nvPr/>
          </p:nvSpPr>
          <p:spPr bwMode="auto">
            <a:xfrm>
              <a:off x="2097" y="3363"/>
              <a:ext cx="9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4" name="Line 22"/>
            <p:cNvSpPr>
              <a:spLocks noChangeShapeType="1"/>
            </p:cNvSpPr>
            <p:nvPr/>
          </p:nvSpPr>
          <p:spPr bwMode="auto">
            <a:xfrm>
              <a:off x="2098" y="3430"/>
              <a:ext cx="9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5" name="Oval 23"/>
            <p:cNvSpPr>
              <a:spLocks noChangeArrowheads="1"/>
            </p:cNvSpPr>
            <p:nvPr/>
          </p:nvSpPr>
          <p:spPr bwMode="auto">
            <a:xfrm>
              <a:off x="2130" y="3381"/>
              <a:ext cx="33" cy="33"/>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spTree>
    <p:extLst>
      <p:ext uri="{BB962C8B-B14F-4D97-AF65-F5344CB8AC3E}">
        <p14:creationId xmlns:p14="http://schemas.microsoft.com/office/powerpoint/2010/main" val="2668864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26"/>
                                        </p:tgtEl>
                                        <p:attrNameLst>
                                          <p:attrName>style.visibility</p:attrName>
                                        </p:attrNameLst>
                                      </p:cBhvr>
                                      <p:to>
                                        <p:strVal val="visible"/>
                                      </p:to>
                                    </p:set>
                                    <p:animEffect transition="in" filter="blinds(horizontal)">
                                      <p:cBhvr>
                                        <p:cTn id="7" dur="500"/>
                                        <p:tgtEl>
                                          <p:spTgt spid="4915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91528"/>
                                        </p:tgtEl>
                                        <p:attrNameLst>
                                          <p:attrName>style.visibility</p:attrName>
                                        </p:attrNameLst>
                                      </p:cBhvr>
                                      <p:to>
                                        <p:strVal val="visible"/>
                                      </p:to>
                                    </p:set>
                                    <p:animEffect transition="in" filter="blinds(horizontal)">
                                      <p:cBhvr>
                                        <p:cTn id="10" dur="500"/>
                                        <p:tgtEl>
                                          <p:spTgt spid="491528"/>
                                        </p:tgtEl>
                                      </p:cBhvr>
                                    </p:animEffect>
                                  </p:childTnLst>
                                </p:cTn>
                              </p:par>
                              <p:par>
                                <p:cTn id="11" presetID="3" presetClass="entr" presetSubtype="10" fill="hold" nodeType="withEffect">
                                  <p:stCondLst>
                                    <p:cond delay="0"/>
                                  </p:stCondLst>
                                  <p:childTnLst>
                                    <p:set>
                                      <p:cBhvr>
                                        <p:cTn id="12" dur="1" fill="hold">
                                          <p:stCondLst>
                                            <p:cond delay="0"/>
                                          </p:stCondLst>
                                        </p:cTn>
                                        <p:tgtEl>
                                          <p:spTgt spid="491529"/>
                                        </p:tgtEl>
                                        <p:attrNameLst>
                                          <p:attrName>style.visibility</p:attrName>
                                        </p:attrNameLst>
                                      </p:cBhvr>
                                      <p:to>
                                        <p:strVal val="visible"/>
                                      </p:to>
                                    </p:set>
                                    <p:animEffect transition="in" filter="blinds(horizontal)">
                                      <p:cBhvr>
                                        <p:cTn id="13" dur="500"/>
                                        <p:tgtEl>
                                          <p:spTgt spid="491529"/>
                                        </p:tgtEl>
                                      </p:cBhvr>
                                    </p:animEffect>
                                  </p:childTnLst>
                                </p:cTn>
                              </p:par>
                              <p:par>
                                <p:cTn id="14" presetID="3" presetClass="entr" presetSubtype="10" fill="hold" nodeType="withEffect">
                                  <p:stCondLst>
                                    <p:cond delay="0"/>
                                  </p:stCondLst>
                                  <p:childTnLst>
                                    <p:set>
                                      <p:cBhvr>
                                        <p:cTn id="15" dur="1" fill="hold">
                                          <p:stCondLst>
                                            <p:cond delay="0"/>
                                          </p:stCondLst>
                                        </p:cTn>
                                        <p:tgtEl>
                                          <p:spTgt spid="491531"/>
                                        </p:tgtEl>
                                        <p:attrNameLst>
                                          <p:attrName>style.visibility</p:attrName>
                                        </p:attrNameLst>
                                      </p:cBhvr>
                                      <p:to>
                                        <p:strVal val="visible"/>
                                      </p:to>
                                    </p:set>
                                    <p:animEffect transition="in" filter="blinds(horizontal)">
                                      <p:cBhvr>
                                        <p:cTn id="16" dur="500"/>
                                        <p:tgtEl>
                                          <p:spTgt spid="491531"/>
                                        </p:tgtEl>
                                      </p:cBhvr>
                                    </p:animEffect>
                                  </p:childTnLst>
                                </p:cTn>
                              </p:par>
                              <p:par>
                                <p:cTn id="17" presetID="3" presetClass="entr" presetSubtype="10" fill="hold" nodeType="withEffect">
                                  <p:stCondLst>
                                    <p:cond delay="0"/>
                                  </p:stCondLst>
                                  <p:childTnLst>
                                    <p:set>
                                      <p:cBhvr>
                                        <p:cTn id="18" dur="1" fill="hold">
                                          <p:stCondLst>
                                            <p:cond delay="0"/>
                                          </p:stCondLst>
                                        </p:cTn>
                                        <p:tgtEl>
                                          <p:spTgt spid="491532"/>
                                        </p:tgtEl>
                                        <p:attrNameLst>
                                          <p:attrName>style.visibility</p:attrName>
                                        </p:attrNameLst>
                                      </p:cBhvr>
                                      <p:to>
                                        <p:strVal val="visible"/>
                                      </p:to>
                                    </p:set>
                                    <p:animEffect transition="in" filter="blinds(horizontal)">
                                      <p:cBhvr>
                                        <p:cTn id="19" dur="500"/>
                                        <p:tgtEl>
                                          <p:spTgt spid="49153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91533"/>
                                        </p:tgtEl>
                                        <p:attrNameLst>
                                          <p:attrName>style.visibility</p:attrName>
                                        </p:attrNameLst>
                                      </p:cBhvr>
                                      <p:to>
                                        <p:strVal val="visible"/>
                                      </p:to>
                                    </p:set>
                                    <p:animEffect transition="in" filter="blinds(horizontal)">
                                      <p:cBhvr>
                                        <p:cTn id="22" dur="500"/>
                                        <p:tgtEl>
                                          <p:spTgt spid="491533"/>
                                        </p:tgtEl>
                                      </p:cBhvr>
                                    </p:animEffect>
                                  </p:childTnLst>
                                </p:cTn>
                              </p:par>
                              <p:par>
                                <p:cTn id="23" presetID="3" presetClass="entr" presetSubtype="10" fill="hold" nodeType="withEffect">
                                  <p:stCondLst>
                                    <p:cond delay="0"/>
                                  </p:stCondLst>
                                  <p:childTnLst>
                                    <p:set>
                                      <p:cBhvr>
                                        <p:cTn id="24" dur="1" fill="hold">
                                          <p:stCondLst>
                                            <p:cond delay="0"/>
                                          </p:stCondLst>
                                        </p:cTn>
                                        <p:tgtEl>
                                          <p:spTgt spid="491534"/>
                                        </p:tgtEl>
                                        <p:attrNameLst>
                                          <p:attrName>style.visibility</p:attrName>
                                        </p:attrNameLst>
                                      </p:cBhvr>
                                      <p:to>
                                        <p:strVal val="visible"/>
                                      </p:to>
                                    </p:set>
                                    <p:animEffect transition="in" filter="blinds(horizontal)">
                                      <p:cBhvr>
                                        <p:cTn id="25" dur="500"/>
                                        <p:tgtEl>
                                          <p:spTgt spid="49153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91535"/>
                                        </p:tgtEl>
                                        <p:attrNameLst>
                                          <p:attrName>style.visibility</p:attrName>
                                        </p:attrNameLst>
                                      </p:cBhvr>
                                      <p:to>
                                        <p:strVal val="visible"/>
                                      </p:to>
                                    </p:set>
                                    <p:animEffect transition="in" filter="blinds(horizontal)">
                                      <p:cBhvr>
                                        <p:cTn id="28" dur="500"/>
                                        <p:tgtEl>
                                          <p:spTgt spid="491535"/>
                                        </p:tgtEl>
                                      </p:cBhvr>
                                    </p:animEffect>
                                  </p:childTnLst>
                                </p:cTn>
                              </p:par>
                              <p:par>
                                <p:cTn id="29" presetID="3" presetClass="entr" presetSubtype="10" fill="hold" nodeType="withEffect">
                                  <p:stCondLst>
                                    <p:cond delay="0"/>
                                  </p:stCondLst>
                                  <p:childTnLst>
                                    <p:set>
                                      <p:cBhvr>
                                        <p:cTn id="30" dur="1" fill="hold">
                                          <p:stCondLst>
                                            <p:cond delay="0"/>
                                          </p:stCondLst>
                                        </p:cTn>
                                        <p:tgtEl>
                                          <p:spTgt spid="491536"/>
                                        </p:tgtEl>
                                        <p:attrNameLst>
                                          <p:attrName>style.visibility</p:attrName>
                                        </p:attrNameLst>
                                      </p:cBhvr>
                                      <p:to>
                                        <p:strVal val="visible"/>
                                      </p:to>
                                    </p:set>
                                    <p:animEffect transition="in" filter="blinds(horizontal)">
                                      <p:cBhvr>
                                        <p:cTn id="31" dur="500"/>
                                        <p:tgtEl>
                                          <p:spTgt spid="491536"/>
                                        </p:tgtEl>
                                      </p:cBhvr>
                                    </p:animEffect>
                                  </p:childTnLst>
                                </p:cTn>
                              </p:par>
                              <p:par>
                                <p:cTn id="32" presetID="3" presetClass="entr" presetSubtype="10" fill="hold" nodeType="withEffect">
                                  <p:stCondLst>
                                    <p:cond delay="0"/>
                                  </p:stCondLst>
                                  <p:childTnLst>
                                    <p:set>
                                      <p:cBhvr>
                                        <p:cTn id="33" dur="1" fill="hold">
                                          <p:stCondLst>
                                            <p:cond delay="0"/>
                                          </p:stCondLst>
                                        </p:cTn>
                                        <p:tgtEl>
                                          <p:spTgt spid="491537"/>
                                        </p:tgtEl>
                                        <p:attrNameLst>
                                          <p:attrName>style.visibility</p:attrName>
                                        </p:attrNameLst>
                                      </p:cBhvr>
                                      <p:to>
                                        <p:strVal val="visible"/>
                                      </p:to>
                                    </p:set>
                                    <p:animEffect transition="in" filter="blinds(horizontal)">
                                      <p:cBhvr>
                                        <p:cTn id="34" dur="500"/>
                                        <p:tgtEl>
                                          <p:spTgt spid="49153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91538"/>
                                        </p:tgtEl>
                                        <p:attrNameLst>
                                          <p:attrName>style.visibility</p:attrName>
                                        </p:attrNameLst>
                                      </p:cBhvr>
                                      <p:to>
                                        <p:strVal val="visible"/>
                                      </p:to>
                                    </p:set>
                                    <p:animEffect transition="in" filter="blinds(horizontal)">
                                      <p:cBhvr>
                                        <p:cTn id="37" dur="500"/>
                                        <p:tgtEl>
                                          <p:spTgt spid="49153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91539"/>
                                        </p:tgtEl>
                                        <p:attrNameLst>
                                          <p:attrName>style.visibility</p:attrName>
                                        </p:attrNameLst>
                                      </p:cBhvr>
                                      <p:to>
                                        <p:strVal val="visible"/>
                                      </p:to>
                                    </p:set>
                                    <p:animEffect transition="in" filter="blinds(horizontal)">
                                      <p:cBhvr>
                                        <p:cTn id="40" dur="500"/>
                                        <p:tgtEl>
                                          <p:spTgt spid="49153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491544"/>
                                        </p:tgtEl>
                                        <p:attrNameLst>
                                          <p:attrName>style.visibility</p:attrName>
                                        </p:attrNameLst>
                                      </p:cBhvr>
                                      <p:to>
                                        <p:strVal val="visible"/>
                                      </p:to>
                                    </p:set>
                                    <p:animEffect transition="in" filter="blinds(horizontal)">
                                      <p:cBhvr>
                                        <p:cTn id="45" dur="500"/>
                                        <p:tgtEl>
                                          <p:spTgt spid="491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6" grpId="0"/>
      <p:bldP spid="491528" grpId="0"/>
      <p:bldP spid="491533" grpId="0"/>
      <p:bldP spid="491535" grpId="0"/>
      <p:bldP spid="491538" grpId="0"/>
      <p:bldP spid="4915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492547"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492548" name="Rectangle 4"/>
          <p:cNvSpPr>
            <a:spLocks noChangeArrowheads="1"/>
          </p:cNvSpPr>
          <p:nvPr/>
        </p:nvSpPr>
        <p:spPr bwMode="auto">
          <a:xfrm>
            <a:off x="1809751" y="1476376"/>
            <a:ext cx="8520113"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defRPr/>
            </a:pPr>
            <a:r>
              <a:rPr lang="zh-CN" altLang="en-US" sz="2300" dirty="0">
                <a:latin typeface="Times New Roman" panose="02020603050405020304" pitchFamily="18" charset="0"/>
              </a:rPr>
              <a:t>        </a:t>
            </a:r>
            <a:r>
              <a:rPr lang="zh-CN" altLang="en-US" sz="2300" b="1" dirty="0">
                <a:effectLst>
                  <a:outerShdw blurRad="38100" dist="38100" dir="2700000" algn="tl">
                    <a:srgbClr val="000000"/>
                  </a:outerShdw>
                </a:effectLst>
                <a:latin typeface="Times New Roman" panose="02020603050405020304" pitchFamily="18" charset="0"/>
              </a:rPr>
              <a:t>在简单优先分析法中，为了找到可归约的句柄，需要在文法中确定</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相邻</a:t>
            </a:r>
            <a:r>
              <a:rPr lang="zh-CN" altLang="en-US" sz="2300" b="1" dirty="0">
                <a:effectLst>
                  <a:outerShdw blurRad="38100" dist="38100" dir="2700000" algn="tl">
                    <a:srgbClr val="000000"/>
                  </a:outerShdw>
                </a:effectLst>
                <a:latin typeface="Times New Roman" panose="02020603050405020304" pitchFamily="18" charset="0"/>
              </a:rPr>
              <a:t>符号对之间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可能存在</a:t>
            </a:r>
            <a:r>
              <a:rPr lang="zh-CN" altLang="en-US" sz="2300" b="1" dirty="0">
                <a:effectLst>
                  <a:outerShdw blurRad="38100" dist="38100" dir="2700000" algn="tl">
                    <a:srgbClr val="000000"/>
                  </a:outerShdw>
                </a:effectLst>
                <a:latin typeface="Times New Roman" panose="02020603050405020304" pitchFamily="18" charset="0"/>
              </a:rPr>
              <a:t>的优先关系。对文法的字母表中任一对符号</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，假定有一句型</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1</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2</a:t>
            </a:r>
            <a:r>
              <a:rPr lang="en-US" altLang="zh-CN" sz="2300" b="1" dirty="0">
                <a:effectLst>
                  <a:outerShdw blurRad="38100" dist="38100" dir="2700000" algn="tl">
                    <a:srgbClr val="000000"/>
                  </a:outerShdw>
                </a:effectLst>
                <a:latin typeface="Times New Roman" panose="02020603050405020304" pitchFamily="18" charset="0"/>
              </a:rPr>
              <a:t>…</a:t>
            </a:r>
            <a:r>
              <a:rPr lang="zh-CN" altLang="en-US" sz="2300" b="1" dirty="0">
                <a:effectLst>
                  <a:outerShdw blurRad="38100" dist="38100" dir="2700000" algn="tl">
                    <a:srgbClr val="000000"/>
                  </a:outerShdw>
                </a:effectLst>
                <a:latin typeface="Times New Roman" panose="02020603050405020304" pitchFamily="18" charset="0"/>
              </a:rPr>
              <a:t>，则</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必然存在</a:t>
            </a:r>
            <a:r>
              <a:rPr lang="zh-CN" altLang="en-US" sz="2300" b="1" dirty="0">
                <a:effectLst>
                  <a:outerShdw blurRad="38100" dist="38100" dir="2700000" algn="tl">
                    <a:srgbClr val="000000"/>
                  </a:outerShdw>
                </a:effectLst>
                <a:latin typeface="Times New Roman" panose="02020603050405020304" pitchFamily="18" charset="0"/>
              </a:rPr>
              <a:t>以下三种“优先关系”之一</a:t>
            </a:r>
            <a:r>
              <a:rPr lang="zh-CN" altLang="en-US" sz="2300" dirty="0">
                <a:latin typeface="Times New Roman" panose="02020603050405020304" pitchFamily="18" charset="0"/>
              </a:rPr>
              <a:t> </a:t>
            </a:r>
          </a:p>
        </p:txBody>
      </p:sp>
      <p:sp>
        <p:nvSpPr>
          <p:cNvPr id="492561" name="Rectangle 17"/>
          <p:cNvSpPr>
            <a:spLocks noChangeArrowheads="1"/>
          </p:cNvSpPr>
          <p:nvPr/>
        </p:nvSpPr>
        <p:spPr bwMode="auto">
          <a:xfrm>
            <a:off x="1841500" y="3708401"/>
            <a:ext cx="57848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a:lnSpc>
                <a:spcPct val="130000"/>
              </a:lnSpc>
              <a:spcBef>
                <a:spcPct val="0"/>
              </a:spcBef>
              <a:spcAft>
                <a:spcPct val="20000"/>
              </a:spcAft>
              <a:buClrTx/>
              <a:buSzTx/>
              <a:buFontTx/>
              <a:buNone/>
            </a:pPr>
            <a:r>
              <a:rPr lang="zh-CN" altLang="en-US" sz="2300" b="1" dirty="0">
                <a:solidFill>
                  <a:srgbClr val="FFFF00"/>
                </a:solidFill>
                <a:latin typeface="Times New Roman" panose="02020603050405020304" pitchFamily="18" charset="0"/>
              </a:rPr>
              <a:t>        </a:t>
            </a:r>
            <a:r>
              <a:rPr lang="zh-CN" altLang="en-US" sz="2300" b="1" dirty="0">
                <a:solidFill>
                  <a:srgbClr val="011893"/>
                </a:solidFill>
                <a:latin typeface="Times New Roman" panose="02020603050405020304" pitchFamily="18" charset="0"/>
              </a:rPr>
              <a:t>情况</a:t>
            </a:r>
            <a:r>
              <a:rPr lang="en-US" altLang="zh-CN" sz="2300" b="1" dirty="0">
                <a:solidFill>
                  <a:srgbClr val="011893"/>
                </a:solidFill>
                <a:latin typeface="Times New Roman" panose="02020603050405020304" pitchFamily="18" charset="0"/>
              </a:rPr>
              <a:t>3</a:t>
            </a:r>
            <a:r>
              <a:rPr lang="zh-CN" altLang="en-US" sz="2300" b="1" dirty="0">
                <a:solidFill>
                  <a:srgbClr val="011893"/>
                </a:solidFill>
                <a:latin typeface="Times New Roman" panose="02020603050405020304" pitchFamily="18" charset="0"/>
              </a:rPr>
              <a:t>：</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在句柄中（恰好是头），而</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latin typeface="Times New Roman" panose="02020603050405020304" pitchFamily="18" charset="0"/>
              </a:rPr>
              <a:t>不在句柄中。也就是说，在从左到右归约的过程中（按照句柄归约），</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latin typeface="Times New Roman" panose="02020603050405020304" pitchFamily="18" charset="0"/>
              </a:rPr>
              <a:t>将晚于</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被归约。用</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1</a:t>
            </a:r>
            <a:r>
              <a:rPr lang="en-US" altLang="zh-CN" sz="2300" b="1" dirty="0">
                <a:latin typeface="Times New Roman" panose="02020603050405020304" pitchFamily="18" charset="0"/>
              </a:rPr>
              <a:t>&lt;</a:t>
            </a:r>
            <a:r>
              <a:rPr lang="en-US" altLang="zh-CN" sz="2800" b="1" baseline="26000" dirty="0">
                <a:latin typeface="Times New Roman" panose="02020603050405020304" pitchFamily="18" charset="0"/>
              </a:rPr>
              <a:t>.</a:t>
            </a:r>
            <a:r>
              <a:rPr lang="en-US" altLang="zh-CN" sz="2300" b="1" dirty="0">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latin typeface="Times New Roman" panose="02020603050405020304" pitchFamily="18" charset="0"/>
              </a:rPr>
              <a:t>表示。</a:t>
            </a:r>
          </a:p>
        </p:txBody>
      </p:sp>
      <p:sp>
        <p:nvSpPr>
          <p:cNvPr id="492565" name="Text Box 21"/>
          <p:cNvSpPr txBox="1">
            <a:spLocks noChangeArrowheads="1"/>
          </p:cNvSpPr>
          <p:nvPr/>
        </p:nvSpPr>
        <p:spPr bwMode="auto">
          <a:xfrm>
            <a:off x="8823325" y="3179763"/>
            <a:ext cx="369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a:latin typeface="Times New Roman" panose="02020603050405020304" pitchFamily="18" charset="0"/>
              </a:rPr>
              <a:t>S</a:t>
            </a:r>
          </a:p>
        </p:txBody>
      </p:sp>
      <p:sp>
        <p:nvSpPr>
          <p:cNvPr id="492566" name="Rectangle 22"/>
          <p:cNvSpPr>
            <a:spLocks noChangeArrowheads="1"/>
          </p:cNvSpPr>
          <p:nvPr/>
        </p:nvSpPr>
        <p:spPr bwMode="auto">
          <a:xfrm>
            <a:off x="8558213" y="3960813"/>
            <a:ext cx="938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a:latin typeface="Times New Roman" panose="02020603050405020304" pitchFamily="18" charset="0"/>
              </a:rPr>
              <a:t>S</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  A</a:t>
            </a:r>
            <a:endParaRPr lang="zh-CN" altLang="en-US" sz="2800" b="1" baseline="-25000">
              <a:latin typeface="Times New Roman" panose="02020603050405020304" pitchFamily="18" charset="0"/>
            </a:endParaRPr>
          </a:p>
        </p:txBody>
      </p:sp>
      <p:sp>
        <p:nvSpPr>
          <p:cNvPr id="492567" name="Rectangle 23"/>
          <p:cNvSpPr>
            <a:spLocks noChangeArrowheads="1"/>
          </p:cNvSpPr>
          <p:nvPr/>
        </p:nvSpPr>
        <p:spPr bwMode="auto">
          <a:xfrm>
            <a:off x="8743950" y="4760913"/>
            <a:ext cx="1036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S</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  …</a:t>
            </a:r>
            <a:endParaRPr lang="zh-CN" altLang="en-US" sz="2800" b="1">
              <a:latin typeface="Times New Roman" panose="02020603050405020304" pitchFamily="18" charset="0"/>
            </a:endParaRPr>
          </a:p>
        </p:txBody>
      </p:sp>
      <p:sp>
        <p:nvSpPr>
          <p:cNvPr id="492568" name="Line 24"/>
          <p:cNvSpPr>
            <a:spLocks noChangeShapeType="1"/>
          </p:cNvSpPr>
          <p:nvPr/>
        </p:nvSpPr>
        <p:spPr bwMode="auto">
          <a:xfrm flipH="1">
            <a:off x="8801101" y="3629026"/>
            <a:ext cx="161925" cy="4095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69" name="Line 25"/>
          <p:cNvSpPr>
            <a:spLocks noChangeShapeType="1"/>
          </p:cNvSpPr>
          <p:nvPr/>
        </p:nvSpPr>
        <p:spPr bwMode="auto">
          <a:xfrm>
            <a:off x="9083675" y="3635375"/>
            <a:ext cx="152400" cy="4000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0" name="Line 26"/>
          <p:cNvSpPr>
            <a:spLocks noChangeShapeType="1"/>
          </p:cNvSpPr>
          <p:nvPr/>
        </p:nvSpPr>
        <p:spPr bwMode="auto">
          <a:xfrm flipH="1">
            <a:off x="9061451" y="4425950"/>
            <a:ext cx="161925" cy="43815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1" name="Line 27"/>
          <p:cNvSpPr>
            <a:spLocks noChangeShapeType="1"/>
          </p:cNvSpPr>
          <p:nvPr/>
        </p:nvSpPr>
        <p:spPr bwMode="auto">
          <a:xfrm>
            <a:off x="9334501" y="4432300"/>
            <a:ext cx="200025" cy="4191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2" name="Rectangle 28"/>
          <p:cNvSpPr>
            <a:spLocks noChangeArrowheads="1"/>
          </p:cNvSpPr>
          <p:nvPr/>
        </p:nvSpPr>
        <p:spPr bwMode="auto">
          <a:xfrm>
            <a:off x="7991475" y="3900488"/>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492573" name="Line 29"/>
          <p:cNvSpPr>
            <a:spLocks noChangeShapeType="1"/>
          </p:cNvSpPr>
          <p:nvPr/>
        </p:nvSpPr>
        <p:spPr bwMode="auto">
          <a:xfrm flipH="1">
            <a:off x="8255000" y="3635376"/>
            <a:ext cx="571500" cy="5238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4" name="Rectangle 30"/>
          <p:cNvSpPr>
            <a:spLocks noChangeArrowheads="1"/>
          </p:cNvSpPr>
          <p:nvPr/>
        </p:nvSpPr>
        <p:spPr bwMode="auto">
          <a:xfrm>
            <a:off x="9655175" y="38973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492575" name="Line 31"/>
          <p:cNvSpPr>
            <a:spLocks noChangeShapeType="1"/>
          </p:cNvSpPr>
          <p:nvPr/>
        </p:nvSpPr>
        <p:spPr bwMode="auto">
          <a:xfrm>
            <a:off x="9232900" y="3651251"/>
            <a:ext cx="666750" cy="5048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6" name="Oval 32"/>
          <p:cNvSpPr>
            <a:spLocks noChangeArrowheads="1"/>
          </p:cNvSpPr>
          <p:nvPr/>
        </p:nvSpPr>
        <p:spPr bwMode="auto">
          <a:xfrm>
            <a:off x="8602664" y="4772026"/>
            <a:ext cx="1436687" cy="588963"/>
          </a:xfrm>
          <a:prstGeom prst="ellipse">
            <a:avLst/>
          </a:prstGeom>
          <a:noFill/>
          <a:ln w="25400">
            <a:solidFill>
              <a:srgbClr val="011893"/>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492577" name="Text Box 33"/>
          <p:cNvSpPr txBox="1">
            <a:spLocks noChangeArrowheads="1"/>
          </p:cNvSpPr>
          <p:nvPr/>
        </p:nvSpPr>
        <p:spPr bwMode="auto">
          <a:xfrm>
            <a:off x="8961438" y="5408614"/>
            <a:ext cx="768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000" b="1">
                <a:solidFill>
                  <a:srgbClr val="011893"/>
                </a:solidFill>
                <a:latin typeface="Times New Roman" panose="02020603050405020304" pitchFamily="18" charset="0"/>
              </a:rPr>
              <a:t>句柄</a:t>
            </a:r>
          </a:p>
        </p:txBody>
      </p:sp>
    </p:spTree>
    <p:extLst>
      <p:ext uri="{BB962C8B-B14F-4D97-AF65-F5344CB8AC3E}">
        <p14:creationId xmlns:p14="http://schemas.microsoft.com/office/powerpoint/2010/main" val="4052358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2565"/>
                                        </p:tgtEl>
                                        <p:attrNameLst>
                                          <p:attrName>style.visibility</p:attrName>
                                        </p:attrNameLst>
                                      </p:cBhvr>
                                      <p:to>
                                        <p:strVal val="visible"/>
                                      </p:to>
                                    </p:set>
                                    <p:animEffect transition="in" filter="blinds(horizontal)">
                                      <p:cBhvr>
                                        <p:cTn id="7" dur="500"/>
                                        <p:tgtEl>
                                          <p:spTgt spid="49256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92566"/>
                                        </p:tgtEl>
                                        <p:attrNameLst>
                                          <p:attrName>style.visibility</p:attrName>
                                        </p:attrNameLst>
                                      </p:cBhvr>
                                      <p:to>
                                        <p:strVal val="visible"/>
                                      </p:to>
                                    </p:set>
                                    <p:animEffect transition="in" filter="blinds(horizontal)">
                                      <p:cBhvr>
                                        <p:cTn id="10" dur="500"/>
                                        <p:tgtEl>
                                          <p:spTgt spid="49256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92567"/>
                                        </p:tgtEl>
                                        <p:attrNameLst>
                                          <p:attrName>style.visibility</p:attrName>
                                        </p:attrNameLst>
                                      </p:cBhvr>
                                      <p:to>
                                        <p:strVal val="visible"/>
                                      </p:to>
                                    </p:set>
                                    <p:animEffect transition="in" filter="blinds(horizontal)">
                                      <p:cBhvr>
                                        <p:cTn id="13" dur="500"/>
                                        <p:tgtEl>
                                          <p:spTgt spid="492567"/>
                                        </p:tgtEl>
                                      </p:cBhvr>
                                    </p:animEffect>
                                  </p:childTnLst>
                                </p:cTn>
                              </p:par>
                              <p:par>
                                <p:cTn id="14" presetID="3" presetClass="entr" presetSubtype="10" fill="hold" nodeType="withEffect">
                                  <p:stCondLst>
                                    <p:cond delay="0"/>
                                  </p:stCondLst>
                                  <p:childTnLst>
                                    <p:set>
                                      <p:cBhvr>
                                        <p:cTn id="15" dur="1" fill="hold">
                                          <p:stCondLst>
                                            <p:cond delay="0"/>
                                          </p:stCondLst>
                                        </p:cTn>
                                        <p:tgtEl>
                                          <p:spTgt spid="492568"/>
                                        </p:tgtEl>
                                        <p:attrNameLst>
                                          <p:attrName>style.visibility</p:attrName>
                                        </p:attrNameLst>
                                      </p:cBhvr>
                                      <p:to>
                                        <p:strVal val="visible"/>
                                      </p:to>
                                    </p:set>
                                    <p:animEffect transition="in" filter="blinds(horizontal)">
                                      <p:cBhvr>
                                        <p:cTn id="16" dur="500"/>
                                        <p:tgtEl>
                                          <p:spTgt spid="492568"/>
                                        </p:tgtEl>
                                      </p:cBhvr>
                                    </p:animEffect>
                                  </p:childTnLst>
                                </p:cTn>
                              </p:par>
                              <p:par>
                                <p:cTn id="17" presetID="3" presetClass="entr" presetSubtype="10" fill="hold" nodeType="withEffect">
                                  <p:stCondLst>
                                    <p:cond delay="0"/>
                                  </p:stCondLst>
                                  <p:childTnLst>
                                    <p:set>
                                      <p:cBhvr>
                                        <p:cTn id="18" dur="1" fill="hold">
                                          <p:stCondLst>
                                            <p:cond delay="0"/>
                                          </p:stCondLst>
                                        </p:cTn>
                                        <p:tgtEl>
                                          <p:spTgt spid="492569"/>
                                        </p:tgtEl>
                                        <p:attrNameLst>
                                          <p:attrName>style.visibility</p:attrName>
                                        </p:attrNameLst>
                                      </p:cBhvr>
                                      <p:to>
                                        <p:strVal val="visible"/>
                                      </p:to>
                                    </p:set>
                                    <p:animEffect transition="in" filter="blinds(horizontal)">
                                      <p:cBhvr>
                                        <p:cTn id="19" dur="500"/>
                                        <p:tgtEl>
                                          <p:spTgt spid="492569"/>
                                        </p:tgtEl>
                                      </p:cBhvr>
                                    </p:animEffect>
                                  </p:childTnLst>
                                </p:cTn>
                              </p:par>
                              <p:par>
                                <p:cTn id="20" presetID="3" presetClass="entr" presetSubtype="10" fill="hold" nodeType="withEffect">
                                  <p:stCondLst>
                                    <p:cond delay="0"/>
                                  </p:stCondLst>
                                  <p:childTnLst>
                                    <p:set>
                                      <p:cBhvr>
                                        <p:cTn id="21" dur="1" fill="hold">
                                          <p:stCondLst>
                                            <p:cond delay="0"/>
                                          </p:stCondLst>
                                        </p:cTn>
                                        <p:tgtEl>
                                          <p:spTgt spid="492570"/>
                                        </p:tgtEl>
                                        <p:attrNameLst>
                                          <p:attrName>style.visibility</p:attrName>
                                        </p:attrNameLst>
                                      </p:cBhvr>
                                      <p:to>
                                        <p:strVal val="visible"/>
                                      </p:to>
                                    </p:set>
                                    <p:animEffect transition="in" filter="blinds(horizontal)">
                                      <p:cBhvr>
                                        <p:cTn id="22" dur="500"/>
                                        <p:tgtEl>
                                          <p:spTgt spid="492570"/>
                                        </p:tgtEl>
                                      </p:cBhvr>
                                    </p:animEffect>
                                  </p:childTnLst>
                                </p:cTn>
                              </p:par>
                              <p:par>
                                <p:cTn id="23" presetID="3" presetClass="entr" presetSubtype="10" fill="hold" nodeType="withEffect">
                                  <p:stCondLst>
                                    <p:cond delay="0"/>
                                  </p:stCondLst>
                                  <p:childTnLst>
                                    <p:set>
                                      <p:cBhvr>
                                        <p:cTn id="24" dur="1" fill="hold">
                                          <p:stCondLst>
                                            <p:cond delay="0"/>
                                          </p:stCondLst>
                                        </p:cTn>
                                        <p:tgtEl>
                                          <p:spTgt spid="492571"/>
                                        </p:tgtEl>
                                        <p:attrNameLst>
                                          <p:attrName>style.visibility</p:attrName>
                                        </p:attrNameLst>
                                      </p:cBhvr>
                                      <p:to>
                                        <p:strVal val="visible"/>
                                      </p:to>
                                    </p:set>
                                    <p:animEffect transition="in" filter="blinds(horizontal)">
                                      <p:cBhvr>
                                        <p:cTn id="25" dur="500"/>
                                        <p:tgtEl>
                                          <p:spTgt spid="49257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92572"/>
                                        </p:tgtEl>
                                        <p:attrNameLst>
                                          <p:attrName>style.visibility</p:attrName>
                                        </p:attrNameLst>
                                      </p:cBhvr>
                                      <p:to>
                                        <p:strVal val="visible"/>
                                      </p:to>
                                    </p:set>
                                    <p:animEffect transition="in" filter="blinds(horizontal)">
                                      <p:cBhvr>
                                        <p:cTn id="28" dur="500"/>
                                        <p:tgtEl>
                                          <p:spTgt spid="492572"/>
                                        </p:tgtEl>
                                      </p:cBhvr>
                                    </p:animEffect>
                                  </p:childTnLst>
                                </p:cTn>
                              </p:par>
                              <p:par>
                                <p:cTn id="29" presetID="3" presetClass="entr" presetSubtype="10" fill="hold" nodeType="withEffect">
                                  <p:stCondLst>
                                    <p:cond delay="0"/>
                                  </p:stCondLst>
                                  <p:childTnLst>
                                    <p:set>
                                      <p:cBhvr>
                                        <p:cTn id="30" dur="1" fill="hold">
                                          <p:stCondLst>
                                            <p:cond delay="0"/>
                                          </p:stCondLst>
                                        </p:cTn>
                                        <p:tgtEl>
                                          <p:spTgt spid="492573"/>
                                        </p:tgtEl>
                                        <p:attrNameLst>
                                          <p:attrName>style.visibility</p:attrName>
                                        </p:attrNameLst>
                                      </p:cBhvr>
                                      <p:to>
                                        <p:strVal val="visible"/>
                                      </p:to>
                                    </p:set>
                                    <p:animEffect transition="in" filter="blinds(horizontal)">
                                      <p:cBhvr>
                                        <p:cTn id="31" dur="500"/>
                                        <p:tgtEl>
                                          <p:spTgt spid="49257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92574"/>
                                        </p:tgtEl>
                                        <p:attrNameLst>
                                          <p:attrName>style.visibility</p:attrName>
                                        </p:attrNameLst>
                                      </p:cBhvr>
                                      <p:to>
                                        <p:strVal val="visible"/>
                                      </p:to>
                                    </p:set>
                                    <p:animEffect transition="in" filter="blinds(horizontal)">
                                      <p:cBhvr>
                                        <p:cTn id="34" dur="500"/>
                                        <p:tgtEl>
                                          <p:spTgt spid="492574"/>
                                        </p:tgtEl>
                                      </p:cBhvr>
                                    </p:animEffect>
                                  </p:childTnLst>
                                </p:cTn>
                              </p:par>
                              <p:par>
                                <p:cTn id="35" presetID="3" presetClass="entr" presetSubtype="10" fill="hold" nodeType="withEffect">
                                  <p:stCondLst>
                                    <p:cond delay="0"/>
                                  </p:stCondLst>
                                  <p:childTnLst>
                                    <p:set>
                                      <p:cBhvr>
                                        <p:cTn id="36" dur="1" fill="hold">
                                          <p:stCondLst>
                                            <p:cond delay="0"/>
                                          </p:stCondLst>
                                        </p:cTn>
                                        <p:tgtEl>
                                          <p:spTgt spid="492575"/>
                                        </p:tgtEl>
                                        <p:attrNameLst>
                                          <p:attrName>style.visibility</p:attrName>
                                        </p:attrNameLst>
                                      </p:cBhvr>
                                      <p:to>
                                        <p:strVal val="visible"/>
                                      </p:to>
                                    </p:set>
                                    <p:animEffect transition="in" filter="blinds(horizontal)">
                                      <p:cBhvr>
                                        <p:cTn id="37" dur="500"/>
                                        <p:tgtEl>
                                          <p:spTgt spid="492575"/>
                                        </p:tgtEl>
                                      </p:cBhvr>
                                    </p:animEffect>
                                  </p:childTnLst>
                                </p:cTn>
                              </p:par>
                              <p:par>
                                <p:cTn id="38" presetID="3" presetClass="entr" presetSubtype="10" fill="hold" nodeType="withEffect">
                                  <p:stCondLst>
                                    <p:cond delay="0"/>
                                  </p:stCondLst>
                                  <p:childTnLst>
                                    <p:set>
                                      <p:cBhvr>
                                        <p:cTn id="39" dur="1" fill="hold">
                                          <p:stCondLst>
                                            <p:cond delay="0"/>
                                          </p:stCondLst>
                                        </p:cTn>
                                        <p:tgtEl>
                                          <p:spTgt spid="492576"/>
                                        </p:tgtEl>
                                        <p:attrNameLst>
                                          <p:attrName>style.visibility</p:attrName>
                                        </p:attrNameLst>
                                      </p:cBhvr>
                                      <p:to>
                                        <p:strVal val="visible"/>
                                      </p:to>
                                    </p:set>
                                    <p:animEffect transition="in" filter="blinds(horizontal)">
                                      <p:cBhvr>
                                        <p:cTn id="40" dur="500"/>
                                        <p:tgtEl>
                                          <p:spTgt spid="49257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92577"/>
                                        </p:tgtEl>
                                        <p:attrNameLst>
                                          <p:attrName>style.visibility</p:attrName>
                                        </p:attrNameLst>
                                      </p:cBhvr>
                                      <p:to>
                                        <p:strVal val="visible"/>
                                      </p:to>
                                    </p:set>
                                    <p:animEffect transition="in" filter="blinds(horizontal)">
                                      <p:cBhvr>
                                        <p:cTn id="43" dur="500"/>
                                        <p:tgtEl>
                                          <p:spTgt spid="49257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92561"/>
                                        </p:tgtEl>
                                        <p:attrNameLst>
                                          <p:attrName>style.visibility</p:attrName>
                                        </p:attrNameLst>
                                      </p:cBhvr>
                                      <p:to>
                                        <p:strVal val="visible"/>
                                      </p:to>
                                    </p:set>
                                    <p:animEffect transition="in" filter="blinds(horizontal)">
                                      <p:cBhvr>
                                        <p:cTn id="48" dur="500"/>
                                        <p:tgtEl>
                                          <p:spTgt spid="492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61" grpId="0"/>
      <p:bldP spid="492565" grpId="0"/>
      <p:bldP spid="492566" grpId="0"/>
      <p:bldP spid="492567" grpId="0"/>
      <p:bldP spid="492572" grpId="0"/>
      <p:bldP spid="492574" grpId="0"/>
      <p:bldP spid="4925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493571"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493572" name="Rectangle 4"/>
          <p:cNvSpPr>
            <a:spLocks noChangeArrowheads="1"/>
          </p:cNvSpPr>
          <p:nvPr/>
        </p:nvSpPr>
        <p:spPr bwMode="auto">
          <a:xfrm>
            <a:off x="1809751" y="1476376"/>
            <a:ext cx="8520113"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defRPr/>
            </a:pPr>
            <a:r>
              <a:rPr lang="zh-CN" altLang="en-US" sz="2300" dirty="0">
                <a:latin typeface="Times New Roman" panose="02020603050405020304" pitchFamily="18" charset="0"/>
              </a:rPr>
              <a:t>        </a:t>
            </a:r>
            <a:r>
              <a:rPr lang="zh-CN" altLang="en-US" sz="2300" b="1" dirty="0">
                <a:effectLst>
                  <a:outerShdw blurRad="38100" dist="38100" dir="2700000" algn="tl">
                    <a:srgbClr val="000000"/>
                  </a:outerShdw>
                </a:effectLst>
                <a:latin typeface="Times New Roman" panose="02020603050405020304" pitchFamily="18" charset="0"/>
              </a:rPr>
              <a:t>在简单优先分析法中，为了找到可归约的句柄，需要在文法中确定</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相邻</a:t>
            </a:r>
            <a:r>
              <a:rPr lang="zh-CN" altLang="en-US" sz="2300" b="1" dirty="0">
                <a:effectLst>
                  <a:outerShdw blurRad="38100" dist="38100" dir="2700000" algn="tl">
                    <a:srgbClr val="000000"/>
                  </a:outerShdw>
                </a:effectLst>
                <a:latin typeface="Times New Roman" panose="02020603050405020304" pitchFamily="18" charset="0"/>
              </a:rPr>
              <a:t>符号对之间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可能存在</a:t>
            </a:r>
            <a:r>
              <a:rPr lang="zh-CN" altLang="en-US" sz="2300" b="1" dirty="0">
                <a:effectLst>
                  <a:outerShdw blurRad="38100" dist="38100" dir="2700000" algn="tl">
                    <a:srgbClr val="000000"/>
                  </a:outerShdw>
                </a:effectLst>
                <a:latin typeface="Times New Roman" panose="02020603050405020304" pitchFamily="18" charset="0"/>
              </a:rPr>
              <a:t>的优先关系。对文法的字母表中任一对符号</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，假定有一句型</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1</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2</a:t>
            </a:r>
            <a:r>
              <a:rPr lang="en-US" altLang="zh-CN" sz="2300" b="1" dirty="0">
                <a:effectLst>
                  <a:outerShdw blurRad="38100" dist="38100" dir="2700000" algn="tl">
                    <a:srgbClr val="000000"/>
                  </a:outerShdw>
                </a:effectLst>
                <a:latin typeface="Times New Roman" panose="02020603050405020304" pitchFamily="18" charset="0"/>
              </a:rPr>
              <a:t>…</a:t>
            </a:r>
            <a:r>
              <a:rPr lang="zh-CN" altLang="en-US" sz="2300" b="1" dirty="0">
                <a:effectLst>
                  <a:outerShdw blurRad="38100" dist="38100" dir="2700000" algn="tl">
                    <a:srgbClr val="000000"/>
                  </a:outerShdw>
                </a:effectLst>
                <a:latin typeface="Times New Roman" panose="02020603050405020304" pitchFamily="18" charset="0"/>
              </a:rPr>
              <a:t>，则</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必然存在</a:t>
            </a:r>
            <a:r>
              <a:rPr lang="zh-CN" altLang="en-US" sz="2300" b="1" dirty="0">
                <a:effectLst>
                  <a:outerShdw blurRad="38100" dist="38100" dir="2700000" algn="tl">
                    <a:srgbClr val="000000"/>
                  </a:outerShdw>
                </a:effectLst>
                <a:latin typeface="Times New Roman" panose="02020603050405020304" pitchFamily="18" charset="0"/>
              </a:rPr>
              <a:t>以下三种“优先关系”之一</a:t>
            </a:r>
            <a:r>
              <a:rPr lang="zh-CN" altLang="en-US" sz="2300" dirty="0">
                <a:latin typeface="Times New Roman" panose="02020603050405020304" pitchFamily="18" charset="0"/>
              </a:rPr>
              <a:t> </a:t>
            </a:r>
          </a:p>
        </p:txBody>
      </p:sp>
      <p:sp>
        <p:nvSpPr>
          <p:cNvPr id="493591" name="Rectangle 23"/>
          <p:cNvSpPr>
            <a:spLocks noChangeArrowheads="1"/>
          </p:cNvSpPr>
          <p:nvPr/>
        </p:nvSpPr>
        <p:spPr bwMode="auto">
          <a:xfrm>
            <a:off x="1885951" y="3811589"/>
            <a:ext cx="5472113" cy="260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en-US" altLang="zh-CN" sz="2200" b="1">
                <a:latin typeface="Times New Roman" panose="02020603050405020304" pitchFamily="18" charset="0"/>
                <a:ea typeface="楷体" panose="02010609060101010101" pitchFamily="49" charset="-122"/>
              </a:rPr>
              <a:t>1</a:t>
            </a:r>
            <a:r>
              <a:rPr lang="zh-CN" altLang="en-US" sz="2200" b="1">
                <a:latin typeface="Times New Roman" panose="02020603050405020304" pitchFamily="18" charset="0"/>
                <a:ea typeface="楷体" panose="02010609060101010101" pitchFamily="49" charset="-122"/>
              </a:rPr>
              <a:t>、</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1</a:t>
            </a:r>
            <a:r>
              <a:rPr lang="zh-CN" altLang="en-US" sz="2200" b="1">
                <a:latin typeface="Times New Roman" panose="02020603050405020304" pitchFamily="18" charset="0"/>
                <a:ea typeface="楷体" panose="02010609060101010101" pitchFamily="49" charset="-122"/>
              </a:rPr>
              <a:t>和</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2</a:t>
            </a:r>
            <a:r>
              <a:rPr lang="zh-CN" altLang="en-US" sz="2200" b="1">
                <a:latin typeface="Times New Roman" panose="02020603050405020304" pitchFamily="18" charset="0"/>
                <a:ea typeface="楷体" panose="02010609060101010101" pitchFamily="49" charset="-122"/>
              </a:rPr>
              <a:t>只有出现在同一句型</a:t>
            </a:r>
            <a:r>
              <a:rPr lang="en-US" altLang="zh-CN" sz="2200" b="1">
                <a:latin typeface="Times New Roman" panose="02020603050405020304" pitchFamily="18" charset="0"/>
                <a:ea typeface="楷体" panose="02010609060101010101" pitchFamily="49" charset="-122"/>
              </a:rPr>
              <a:t>… S</a:t>
            </a:r>
            <a:r>
              <a:rPr lang="en-US" altLang="zh-CN" sz="2200" b="1" baseline="-25000">
                <a:latin typeface="Times New Roman" panose="02020603050405020304" pitchFamily="18" charset="0"/>
                <a:ea typeface="楷体" panose="02010609060101010101" pitchFamily="49" charset="-122"/>
              </a:rPr>
              <a:t>1</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2</a:t>
            </a:r>
            <a:r>
              <a:rPr lang="en-US" altLang="zh-CN" sz="2200" b="1">
                <a:latin typeface="Times New Roman" panose="02020603050405020304" pitchFamily="18" charset="0"/>
                <a:ea typeface="楷体" panose="02010609060101010101" pitchFamily="49" charset="-122"/>
              </a:rPr>
              <a:t> …</a:t>
            </a:r>
            <a:r>
              <a:rPr lang="zh-CN" altLang="en-US" sz="2200" b="1">
                <a:latin typeface="Times New Roman" panose="02020603050405020304" pitchFamily="18" charset="0"/>
                <a:ea typeface="楷体" panose="02010609060101010101" pitchFamily="49" charset="-122"/>
              </a:rPr>
              <a:t>中</a:t>
            </a:r>
          </a:p>
          <a:p>
            <a:pPr algn="just" eaLnBrk="1" hangingPunct="1">
              <a:lnSpc>
                <a:spcPct val="125000"/>
              </a:lnSpc>
              <a:spcBef>
                <a:spcPct val="0"/>
              </a:spcBef>
              <a:buClrTx/>
              <a:buSzTx/>
              <a:buFont typeface="Arial" panose="020B0604020202020204" pitchFamily="34" charset="0"/>
              <a:buNone/>
            </a:pPr>
            <a:r>
              <a:rPr lang="zh-CN" altLang="en-US" sz="2200" b="1">
                <a:latin typeface="Times New Roman" panose="02020603050405020304" pitchFamily="18" charset="0"/>
                <a:ea typeface="楷体" panose="02010609060101010101" pitchFamily="49" charset="-122"/>
              </a:rPr>
              <a:t>      且相邻时，才会有优先关系，否则，两</a:t>
            </a:r>
          </a:p>
          <a:p>
            <a:pPr algn="just" eaLnBrk="1" hangingPunct="1">
              <a:lnSpc>
                <a:spcPct val="125000"/>
              </a:lnSpc>
              <a:spcBef>
                <a:spcPct val="0"/>
              </a:spcBef>
              <a:buClrTx/>
              <a:buSzTx/>
              <a:buFont typeface="Arial" panose="020B0604020202020204" pitchFamily="34" charset="0"/>
              <a:buNone/>
            </a:pPr>
            <a:r>
              <a:rPr lang="zh-CN" altLang="en-US" sz="2200" b="1">
                <a:latin typeface="Times New Roman" panose="02020603050405020304" pitchFamily="18" charset="0"/>
                <a:ea typeface="楷体" panose="02010609060101010101" pitchFamily="49" charset="-122"/>
              </a:rPr>
              <a:t>      者间没关系</a:t>
            </a:r>
          </a:p>
          <a:p>
            <a:pPr algn="just" eaLnBrk="1" hangingPunct="1">
              <a:lnSpc>
                <a:spcPct val="125000"/>
              </a:lnSpc>
              <a:spcBef>
                <a:spcPct val="0"/>
              </a:spcBef>
              <a:buClrTx/>
              <a:buSzTx/>
              <a:buFont typeface="Arial" panose="020B0604020202020204" pitchFamily="34" charset="0"/>
              <a:buNone/>
            </a:pPr>
            <a:r>
              <a:rPr lang="en-US" altLang="zh-CN" sz="2200" b="1">
                <a:latin typeface="Times New Roman" panose="02020603050405020304" pitchFamily="18" charset="0"/>
                <a:ea typeface="楷体" panose="02010609060101010101" pitchFamily="49" charset="-122"/>
              </a:rPr>
              <a:t>2</a:t>
            </a:r>
            <a:r>
              <a:rPr lang="zh-CN" altLang="en-US" sz="2200" b="1">
                <a:latin typeface="Times New Roman" panose="02020603050405020304" pitchFamily="18" charset="0"/>
                <a:ea typeface="楷体" panose="02010609060101010101" pitchFamily="49" charset="-122"/>
              </a:rPr>
              <a:t>、三种优先关系都不具有对称性。</a:t>
            </a:r>
          </a:p>
          <a:p>
            <a:pPr algn="just" eaLnBrk="1" hangingPunct="1">
              <a:lnSpc>
                <a:spcPct val="125000"/>
              </a:lnSpc>
              <a:spcBef>
                <a:spcPct val="0"/>
              </a:spcBef>
              <a:buClrTx/>
              <a:buSzTx/>
              <a:buFont typeface="Arial" panose="020B0604020202020204" pitchFamily="34" charset="0"/>
              <a:buNone/>
            </a:pPr>
            <a:r>
              <a:rPr lang="zh-CN" altLang="en-US" sz="2200" b="1">
                <a:latin typeface="Times New Roman" panose="02020603050405020304" pitchFamily="18" charset="0"/>
                <a:ea typeface="楷体" panose="02010609060101010101" pitchFamily="49" charset="-122"/>
              </a:rPr>
              <a:t>      即，</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1</a:t>
            </a:r>
            <a:r>
              <a:rPr lang="en-US" altLang="zh-CN" sz="2200" b="1">
                <a:latin typeface="Times New Roman" panose="02020603050405020304" pitchFamily="18" charset="0"/>
                <a:ea typeface="楷体" panose="02010609060101010101" pitchFamily="49" charset="-122"/>
              </a:rPr>
              <a:t>·&gt;S</a:t>
            </a:r>
            <a:r>
              <a:rPr lang="en-US" altLang="zh-CN" sz="2200" b="1" baseline="-25000">
                <a:latin typeface="Times New Roman" panose="02020603050405020304" pitchFamily="18" charset="0"/>
                <a:ea typeface="楷体" panose="02010609060101010101" pitchFamily="49" charset="-122"/>
              </a:rPr>
              <a:t>2</a:t>
            </a:r>
            <a:r>
              <a:rPr lang="zh-CN" altLang="en-US" sz="2200" b="1">
                <a:latin typeface="Times New Roman" panose="02020603050405020304" pitchFamily="18" charset="0"/>
                <a:ea typeface="楷体" panose="02010609060101010101" pitchFamily="49" charset="-122"/>
              </a:rPr>
              <a:t>，并不等价于</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2</a:t>
            </a:r>
            <a:r>
              <a:rPr lang="en-US" altLang="zh-CN" sz="2200" b="1">
                <a:latin typeface="Times New Roman" panose="02020603050405020304" pitchFamily="18" charset="0"/>
                <a:ea typeface="楷体" panose="02010609060101010101" pitchFamily="49" charset="-122"/>
              </a:rPr>
              <a:t>&lt;·S</a:t>
            </a:r>
            <a:r>
              <a:rPr lang="en-US" altLang="zh-CN" sz="2200" b="1" baseline="-25000">
                <a:latin typeface="Times New Roman" panose="02020603050405020304" pitchFamily="18" charset="0"/>
                <a:ea typeface="楷体" panose="02010609060101010101" pitchFamily="49" charset="-122"/>
              </a:rPr>
              <a:t>1</a:t>
            </a:r>
          </a:p>
          <a:p>
            <a:pPr algn="just" eaLnBrk="1" hangingPunct="1">
              <a:lnSpc>
                <a:spcPct val="125000"/>
              </a:lnSpc>
              <a:spcBef>
                <a:spcPct val="0"/>
              </a:spcBef>
              <a:buClrTx/>
              <a:buSzTx/>
              <a:buFont typeface="Arial" panose="020B0604020202020204" pitchFamily="34" charset="0"/>
              <a:buNone/>
            </a:pPr>
            <a:r>
              <a:rPr lang="zh-CN" altLang="en-US" sz="2200" b="1">
                <a:latin typeface="Times New Roman" panose="02020603050405020304" pitchFamily="18" charset="0"/>
                <a:ea typeface="楷体" panose="02010609060101010101" pitchFamily="49" charset="-122"/>
              </a:rPr>
              <a:t>      类似地，</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1</a:t>
            </a:r>
            <a:r>
              <a:rPr lang="en-US" altLang="zh-CN" sz="2200" b="1">
                <a:latin typeface="Times New Roman" panose="02020603050405020304" pitchFamily="18" charset="0"/>
                <a:ea typeface="楷体" panose="02010609060101010101" pitchFamily="49" charset="-122"/>
              </a:rPr>
              <a:t>    S</a:t>
            </a:r>
            <a:r>
              <a:rPr lang="en-US" altLang="zh-CN" sz="2200" b="1" baseline="-25000">
                <a:latin typeface="Times New Roman" panose="02020603050405020304" pitchFamily="18" charset="0"/>
                <a:ea typeface="楷体" panose="02010609060101010101" pitchFamily="49" charset="-122"/>
              </a:rPr>
              <a:t>2</a:t>
            </a:r>
            <a:r>
              <a:rPr lang="zh-CN" altLang="en-US" sz="2200" b="1">
                <a:latin typeface="Times New Roman" panose="02020603050405020304" pitchFamily="18" charset="0"/>
                <a:ea typeface="楷体" panose="02010609060101010101" pitchFamily="49" charset="-122"/>
              </a:rPr>
              <a:t>，并不等价于</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2</a:t>
            </a:r>
            <a:r>
              <a:rPr lang="en-US" altLang="zh-CN" sz="2200" b="1">
                <a:latin typeface="Times New Roman" panose="02020603050405020304" pitchFamily="18" charset="0"/>
                <a:ea typeface="楷体" panose="02010609060101010101" pitchFamily="49" charset="-122"/>
              </a:rPr>
              <a:t>     S</a:t>
            </a:r>
            <a:r>
              <a:rPr lang="en-US" altLang="zh-CN" sz="2200" b="1" baseline="-25000">
                <a:latin typeface="Times New Roman" panose="02020603050405020304" pitchFamily="18" charset="0"/>
                <a:ea typeface="楷体" panose="02010609060101010101" pitchFamily="49" charset="-122"/>
              </a:rPr>
              <a:t>1</a:t>
            </a:r>
            <a:r>
              <a:rPr lang="zh-CN" altLang="en-US" sz="2200" b="1">
                <a:latin typeface="Times New Roman" panose="02020603050405020304" pitchFamily="18" charset="0"/>
                <a:ea typeface="楷体" panose="02010609060101010101" pitchFamily="49" charset="-122"/>
              </a:rPr>
              <a:t> </a:t>
            </a:r>
          </a:p>
        </p:txBody>
      </p:sp>
      <p:sp>
        <p:nvSpPr>
          <p:cNvPr id="493592" name="Rectangle 24"/>
          <p:cNvSpPr>
            <a:spLocks noChangeArrowheads="1"/>
          </p:cNvSpPr>
          <p:nvPr/>
        </p:nvSpPr>
        <p:spPr bwMode="auto">
          <a:xfrm>
            <a:off x="1841501" y="3308350"/>
            <a:ext cx="2720975" cy="50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a:lnSpc>
                <a:spcPct val="130000"/>
              </a:lnSpc>
              <a:spcBef>
                <a:spcPct val="0"/>
              </a:spcBef>
              <a:spcAft>
                <a:spcPct val="20000"/>
              </a:spcAft>
              <a:buClrTx/>
              <a:buSzTx/>
              <a:buFontTx/>
              <a:buNone/>
            </a:pPr>
            <a:r>
              <a:rPr lang="zh-CN" altLang="en-US" sz="2300" b="1" dirty="0">
                <a:solidFill>
                  <a:srgbClr val="011893"/>
                </a:solidFill>
                <a:latin typeface="Times New Roman" panose="02020603050405020304" pitchFamily="18" charset="0"/>
              </a:rPr>
              <a:t>两点说明</a:t>
            </a:r>
            <a:r>
              <a:rPr lang="en-US" altLang="zh-CN" sz="2300" b="1" dirty="0">
                <a:solidFill>
                  <a:srgbClr val="011893"/>
                </a:solidFill>
                <a:latin typeface="Times New Roman" panose="02020603050405020304" pitchFamily="18" charset="0"/>
              </a:rPr>
              <a:t>——</a:t>
            </a:r>
          </a:p>
        </p:txBody>
      </p:sp>
      <p:grpSp>
        <p:nvGrpSpPr>
          <p:cNvPr id="493613" name="Group 45"/>
          <p:cNvGrpSpPr>
            <a:grpSpLocks/>
          </p:cNvGrpSpPr>
          <p:nvPr/>
        </p:nvGrpSpPr>
        <p:grpSpPr bwMode="auto">
          <a:xfrm>
            <a:off x="7974013" y="2865439"/>
            <a:ext cx="2203450" cy="1709737"/>
            <a:chOff x="4009" y="1841"/>
            <a:chExt cx="1388" cy="1077"/>
          </a:xfrm>
        </p:grpSpPr>
        <p:sp>
          <p:nvSpPr>
            <p:cNvPr id="23583" name="Text Box 25"/>
            <p:cNvSpPr txBox="1">
              <a:spLocks noChangeArrowheads="1"/>
            </p:cNvSpPr>
            <p:nvPr/>
          </p:nvSpPr>
          <p:spPr bwMode="auto">
            <a:xfrm>
              <a:off x="4533" y="1841"/>
              <a:ext cx="23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a:latin typeface="Times New Roman" panose="02020603050405020304" pitchFamily="18" charset="0"/>
                </a:rPr>
                <a:t>S</a:t>
              </a:r>
            </a:p>
          </p:txBody>
        </p:sp>
        <p:sp>
          <p:nvSpPr>
            <p:cNvPr id="23584" name="Rectangle 26"/>
            <p:cNvSpPr>
              <a:spLocks noChangeArrowheads="1"/>
            </p:cNvSpPr>
            <p:nvPr/>
          </p:nvSpPr>
          <p:spPr bwMode="auto">
            <a:xfrm>
              <a:off x="4366" y="2237"/>
              <a:ext cx="6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a:latin typeface="Times New Roman" panose="02020603050405020304" pitchFamily="18" charset="0"/>
                </a:rPr>
                <a:t>A   S</a:t>
              </a:r>
              <a:r>
                <a:rPr lang="en-US" altLang="zh-CN" sz="2800" b="1" baseline="-25000">
                  <a:latin typeface="Times New Roman" panose="02020603050405020304" pitchFamily="18" charset="0"/>
                </a:rPr>
                <a:t>2</a:t>
              </a:r>
              <a:endParaRPr lang="zh-CN" altLang="en-US" sz="2800" b="1" baseline="-25000">
                <a:latin typeface="Times New Roman" panose="02020603050405020304" pitchFamily="18" charset="0"/>
              </a:endParaRPr>
            </a:p>
          </p:txBody>
        </p:sp>
        <p:sp>
          <p:nvSpPr>
            <p:cNvPr id="23585" name="Rectangle 27"/>
            <p:cNvSpPr>
              <a:spLocks noChangeArrowheads="1"/>
            </p:cNvSpPr>
            <p:nvPr/>
          </p:nvSpPr>
          <p:spPr bwMode="auto">
            <a:xfrm>
              <a:off x="4161" y="2591"/>
              <a:ext cx="70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   S</a:t>
              </a:r>
              <a:r>
                <a:rPr lang="en-US" altLang="zh-CN" sz="2800" b="1" baseline="-25000">
                  <a:latin typeface="Times New Roman" panose="02020603050405020304" pitchFamily="18" charset="0"/>
                </a:rPr>
                <a:t>1</a:t>
              </a:r>
            </a:p>
          </p:txBody>
        </p:sp>
        <p:sp>
          <p:nvSpPr>
            <p:cNvPr id="23586" name="Line 28"/>
            <p:cNvSpPr>
              <a:spLocks noChangeShapeType="1"/>
            </p:cNvSpPr>
            <p:nvPr/>
          </p:nvSpPr>
          <p:spPr bwMode="auto">
            <a:xfrm flipH="1">
              <a:off x="4537" y="2124"/>
              <a:ext cx="84" cy="18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7" name="Line 29"/>
            <p:cNvSpPr>
              <a:spLocks noChangeShapeType="1"/>
            </p:cNvSpPr>
            <p:nvPr/>
          </p:nvSpPr>
          <p:spPr bwMode="auto">
            <a:xfrm>
              <a:off x="4697" y="2128"/>
              <a:ext cx="84" cy="1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8" name="Line 30"/>
            <p:cNvSpPr>
              <a:spLocks noChangeShapeType="1"/>
            </p:cNvSpPr>
            <p:nvPr/>
          </p:nvSpPr>
          <p:spPr bwMode="auto">
            <a:xfrm flipH="1">
              <a:off x="4319" y="2518"/>
              <a:ext cx="138" cy="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9" name="Line 31"/>
            <p:cNvSpPr>
              <a:spLocks noChangeShapeType="1"/>
            </p:cNvSpPr>
            <p:nvPr/>
          </p:nvSpPr>
          <p:spPr bwMode="auto">
            <a:xfrm>
              <a:off x="4527" y="2522"/>
              <a:ext cx="144" cy="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90" name="Rectangle 32"/>
            <p:cNvSpPr>
              <a:spLocks noChangeArrowheads="1"/>
            </p:cNvSpPr>
            <p:nvPr/>
          </p:nvSpPr>
          <p:spPr bwMode="auto">
            <a:xfrm>
              <a:off x="4009" y="2199"/>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23591" name="Line 33"/>
            <p:cNvSpPr>
              <a:spLocks noChangeShapeType="1"/>
            </p:cNvSpPr>
            <p:nvPr/>
          </p:nvSpPr>
          <p:spPr bwMode="auto">
            <a:xfrm flipH="1">
              <a:off x="4223" y="2128"/>
              <a:ext cx="312" cy="2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92" name="Rectangle 34"/>
            <p:cNvSpPr>
              <a:spLocks noChangeArrowheads="1"/>
            </p:cNvSpPr>
            <p:nvPr/>
          </p:nvSpPr>
          <p:spPr bwMode="auto">
            <a:xfrm>
              <a:off x="5057" y="2197"/>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23593" name="Line 35"/>
            <p:cNvSpPr>
              <a:spLocks noChangeShapeType="1"/>
            </p:cNvSpPr>
            <p:nvPr/>
          </p:nvSpPr>
          <p:spPr bwMode="auto">
            <a:xfrm>
              <a:off x="4791" y="2138"/>
              <a:ext cx="348" cy="21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3644" name="Group 76"/>
          <p:cNvGrpSpPr>
            <a:grpSpLocks/>
          </p:cNvGrpSpPr>
          <p:nvPr/>
        </p:nvGrpSpPr>
        <p:grpSpPr bwMode="auto">
          <a:xfrm>
            <a:off x="3800476" y="6121400"/>
            <a:ext cx="2708275" cy="158750"/>
            <a:chOff x="1434" y="3856"/>
            <a:chExt cx="1706" cy="100"/>
          </a:xfrm>
        </p:grpSpPr>
        <p:sp>
          <p:nvSpPr>
            <p:cNvPr id="23577" name="Line 39"/>
            <p:cNvSpPr>
              <a:spLocks noChangeShapeType="1"/>
            </p:cNvSpPr>
            <p:nvPr/>
          </p:nvSpPr>
          <p:spPr bwMode="auto">
            <a:xfrm>
              <a:off x="1434" y="3860"/>
              <a:ext cx="13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8" name="Line 40"/>
            <p:cNvSpPr>
              <a:spLocks noChangeShapeType="1"/>
            </p:cNvSpPr>
            <p:nvPr/>
          </p:nvSpPr>
          <p:spPr bwMode="auto">
            <a:xfrm>
              <a:off x="1435" y="3956"/>
              <a:ext cx="13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9" name="Line 41"/>
            <p:cNvSpPr>
              <a:spLocks noChangeShapeType="1"/>
            </p:cNvSpPr>
            <p:nvPr/>
          </p:nvSpPr>
          <p:spPr bwMode="auto">
            <a:xfrm>
              <a:off x="3005" y="3856"/>
              <a:ext cx="13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0" name="Line 42"/>
            <p:cNvSpPr>
              <a:spLocks noChangeShapeType="1"/>
            </p:cNvSpPr>
            <p:nvPr/>
          </p:nvSpPr>
          <p:spPr bwMode="auto">
            <a:xfrm>
              <a:off x="3006" y="3952"/>
              <a:ext cx="13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1" name="Oval 43"/>
            <p:cNvSpPr>
              <a:spLocks noChangeArrowheads="1"/>
            </p:cNvSpPr>
            <p:nvPr/>
          </p:nvSpPr>
          <p:spPr bwMode="auto">
            <a:xfrm>
              <a:off x="1479" y="3885"/>
              <a:ext cx="45" cy="4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23582" name="Oval 44"/>
            <p:cNvSpPr>
              <a:spLocks noChangeArrowheads="1"/>
            </p:cNvSpPr>
            <p:nvPr/>
          </p:nvSpPr>
          <p:spPr bwMode="auto">
            <a:xfrm>
              <a:off x="3049" y="3883"/>
              <a:ext cx="45" cy="45"/>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grpSp>
        <p:nvGrpSpPr>
          <p:cNvPr id="493639" name="Group 71"/>
          <p:cNvGrpSpPr>
            <a:grpSpLocks/>
          </p:cNvGrpSpPr>
          <p:nvPr/>
        </p:nvGrpSpPr>
        <p:grpSpPr bwMode="auto">
          <a:xfrm>
            <a:off x="8005763" y="4637089"/>
            <a:ext cx="2203450" cy="1766887"/>
            <a:chOff x="4074" y="2930"/>
            <a:chExt cx="1388" cy="1113"/>
          </a:xfrm>
        </p:grpSpPr>
        <p:sp>
          <p:nvSpPr>
            <p:cNvPr id="23566" name="Text Box 58"/>
            <p:cNvSpPr txBox="1">
              <a:spLocks noChangeArrowheads="1"/>
            </p:cNvSpPr>
            <p:nvPr/>
          </p:nvSpPr>
          <p:spPr bwMode="auto">
            <a:xfrm>
              <a:off x="4598" y="2930"/>
              <a:ext cx="23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a:latin typeface="Times New Roman" panose="02020603050405020304" pitchFamily="18" charset="0"/>
                </a:rPr>
                <a:t>S</a:t>
              </a:r>
            </a:p>
          </p:txBody>
        </p:sp>
        <p:sp>
          <p:nvSpPr>
            <p:cNvPr id="23567" name="Rectangle 59"/>
            <p:cNvSpPr>
              <a:spLocks noChangeArrowheads="1"/>
            </p:cNvSpPr>
            <p:nvPr/>
          </p:nvSpPr>
          <p:spPr bwMode="auto">
            <a:xfrm>
              <a:off x="4431" y="3326"/>
              <a:ext cx="5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a:latin typeface="Times New Roman" panose="02020603050405020304" pitchFamily="18" charset="0"/>
                </a:rPr>
                <a:t>S</a:t>
              </a:r>
              <a:r>
                <a:rPr lang="en-US" altLang="zh-CN" sz="2800" b="1" baseline="-25000">
                  <a:latin typeface="Times New Roman" panose="02020603050405020304" pitchFamily="18" charset="0"/>
                </a:rPr>
                <a:t>2</a:t>
              </a:r>
              <a:r>
                <a:rPr lang="en-US" altLang="zh-CN" sz="2800" b="1">
                  <a:latin typeface="Times New Roman" panose="02020603050405020304" pitchFamily="18" charset="0"/>
                </a:rPr>
                <a:t>  A</a:t>
              </a:r>
              <a:endParaRPr lang="zh-CN" altLang="en-US" sz="2800" b="1" baseline="-25000">
                <a:latin typeface="Times New Roman" panose="02020603050405020304" pitchFamily="18" charset="0"/>
              </a:endParaRPr>
            </a:p>
          </p:txBody>
        </p:sp>
        <p:sp>
          <p:nvSpPr>
            <p:cNvPr id="23568" name="Rectangle 60"/>
            <p:cNvSpPr>
              <a:spLocks noChangeArrowheads="1"/>
            </p:cNvSpPr>
            <p:nvPr/>
          </p:nvSpPr>
          <p:spPr bwMode="auto">
            <a:xfrm>
              <a:off x="4584" y="3716"/>
              <a:ext cx="6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S</a:t>
              </a:r>
              <a:r>
                <a:rPr lang="en-US" altLang="zh-CN" sz="2800" b="1" baseline="-25000">
                  <a:latin typeface="Times New Roman" panose="02020603050405020304" pitchFamily="18" charset="0"/>
                </a:rPr>
                <a:t>1</a:t>
              </a:r>
              <a:r>
                <a:rPr lang="en-US" altLang="zh-CN" sz="2800" b="1">
                  <a:latin typeface="Times New Roman" panose="02020603050405020304" pitchFamily="18" charset="0"/>
                </a:rPr>
                <a:t>  …</a:t>
              </a:r>
              <a:endParaRPr lang="zh-CN" altLang="en-US" sz="2800" b="1">
                <a:latin typeface="Times New Roman" panose="02020603050405020304" pitchFamily="18" charset="0"/>
              </a:endParaRPr>
            </a:p>
          </p:txBody>
        </p:sp>
        <p:sp>
          <p:nvSpPr>
            <p:cNvPr id="23569" name="Line 61"/>
            <p:cNvSpPr>
              <a:spLocks noChangeShapeType="1"/>
            </p:cNvSpPr>
            <p:nvPr/>
          </p:nvSpPr>
          <p:spPr bwMode="auto">
            <a:xfrm flipH="1">
              <a:off x="4590" y="3213"/>
              <a:ext cx="96" cy="17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0" name="Line 62"/>
            <p:cNvSpPr>
              <a:spLocks noChangeShapeType="1"/>
            </p:cNvSpPr>
            <p:nvPr/>
          </p:nvSpPr>
          <p:spPr bwMode="auto">
            <a:xfrm>
              <a:off x="4762" y="3217"/>
              <a:ext cx="87" cy="16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1" name="Line 63"/>
            <p:cNvSpPr>
              <a:spLocks noChangeShapeType="1"/>
            </p:cNvSpPr>
            <p:nvPr/>
          </p:nvSpPr>
          <p:spPr bwMode="auto">
            <a:xfrm flipH="1">
              <a:off x="4748" y="3613"/>
              <a:ext cx="90" cy="1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2" name="Line 64"/>
            <p:cNvSpPr>
              <a:spLocks noChangeShapeType="1"/>
            </p:cNvSpPr>
            <p:nvPr/>
          </p:nvSpPr>
          <p:spPr bwMode="auto">
            <a:xfrm>
              <a:off x="4920" y="3611"/>
              <a:ext cx="114" cy="17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3" name="Rectangle 65"/>
            <p:cNvSpPr>
              <a:spLocks noChangeArrowheads="1"/>
            </p:cNvSpPr>
            <p:nvPr/>
          </p:nvSpPr>
          <p:spPr bwMode="auto">
            <a:xfrm>
              <a:off x="4074" y="3288"/>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23574" name="Line 66"/>
            <p:cNvSpPr>
              <a:spLocks noChangeShapeType="1"/>
            </p:cNvSpPr>
            <p:nvPr/>
          </p:nvSpPr>
          <p:spPr bwMode="auto">
            <a:xfrm flipH="1">
              <a:off x="4275" y="3217"/>
              <a:ext cx="325" cy="21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5" name="Rectangle 67"/>
            <p:cNvSpPr>
              <a:spLocks noChangeArrowheads="1"/>
            </p:cNvSpPr>
            <p:nvPr/>
          </p:nvSpPr>
          <p:spPr bwMode="auto">
            <a:xfrm>
              <a:off x="5122" y="3286"/>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23576" name="Line 68"/>
            <p:cNvSpPr>
              <a:spLocks noChangeShapeType="1"/>
            </p:cNvSpPr>
            <p:nvPr/>
          </p:nvSpPr>
          <p:spPr bwMode="auto">
            <a:xfrm>
              <a:off x="4856" y="3227"/>
              <a:ext cx="388" cy="22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3640" name="Rectangle 72"/>
          <p:cNvSpPr>
            <a:spLocks noChangeArrowheads="1"/>
          </p:cNvSpPr>
          <p:nvPr/>
        </p:nvSpPr>
        <p:spPr bwMode="auto">
          <a:xfrm>
            <a:off x="6767513" y="3049588"/>
            <a:ext cx="12811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000" b="1" dirty="0">
                <a:solidFill>
                  <a:srgbClr val="FFFF00"/>
                </a:solidFill>
                <a:latin typeface="Times New Roman" panose="02020603050405020304" pitchFamily="18" charset="0"/>
              </a:rPr>
              <a:t>… </a:t>
            </a:r>
            <a:r>
              <a:rPr lang="en-US" altLang="zh-CN" sz="2000" b="1" dirty="0">
                <a:solidFill>
                  <a:srgbClr val="011893"/>
                </a:solidFill>
                <a:latin typeface="Times New Roman" panose="02020603050405020304" pitchFamily="18" charset="0"/>
              </a:rPr>
              <a:t>S</a:t>
            </a:r>
            <a:r>
              <a:rPr lang="en-US" altLang="zh-CN" sz="2000" b="1" baseline="-25000" dirty="0">
                <a:solidFill>
                  <a:srgbClr val="011893"/>
                </a:solidFill>
                <a:latin typeface="Times New Roman" panose="02020603050405020304" pitchFamily="18" charset="0"/>
              </a:rPr>
              <a:t>1</a:t>
            </a:r>
            <a:r>
              <a:rPr lang="en-US" altLang="zh-CN" sz="2000" b="1" dirty="0">
                <a:solidFill>
                  <a:srgbClr val="011893"/>
                </a:solidFill>
                <a:latin typeface="Times New Roman" panose="02020603050405020304" pitchFamily="18" charset="0"/>
              </a:rPr>
              <a:t>S</a:t>
            </a:r>
            <a:r>
              <a:rPr lang="en-US" altLang="zh-CN" sz="2000" b="1" baseline="-25000" dirty="0">
                <a:solidFill>
                  <a:srgbClr val="011893"/>
                </a:solidFill>
                <a:latin typeface="Times New Roman" panose="02020603050405020304" pitchFamily="18" charset="0"/>
              </a:rPr>
              <a:t>2</a:t>
            </a:r>
            <a:r>
              <a:rPr lang="en-US" altLang="zh-CN" sz="2000" b="1" dirty="0">
                <a:solidFill>
                  <a:srgbClr val="011893"/>
                </a:solidFill>
                <a:latin typeface="Times New Roman" panose="02020603050405020304" pitchFamily="18" charset="0"/>
              </a:rPr>
              <a:t> …</a:t>
            </a:r>
            <a:endParaRPr lang="zh-CN" altLang="en-US" sz="2000" b="1" dirty="0">
              <a:solidFill>
                <a:srgbClr val="011893"/>
              </a:solidFill>
              <a:latin typeface="Times New Roman" panose="02020603050405020304" pitchFamily="18" charset="0"/>
            </a:endParaRPr>
          </a:p>
        </p:txBody>
      </p:sp>
      <p:sp>
        <p:nvSpPr>
          <p:cNvPr id="493641" name="Rectangle 73"/>
          <p:cNvSpPr>
            <a:spLocks noChangeArrowheads="1"/>
          </p:cNvSpPr>
          <p:nvPr/>
        </p:nvSpPr>
        <p:spPr bwMode="auto">
          <a:xfrm>
            <a:off x="6797675" y="4891088"/>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000" b="1" dirty="0">
                <a:solidFill>
                  <a:srgbClr val="011893"/>
                </a:solidFill>
                <a:latin typeface="Times New Roman" panose="02020603050405020304" pitchFamily="18" charset="0"/>
              </a:rPr>
              <a:t>… S</a:t>
            </a:r>
            <a:r>
              <a:rPr lang="en-US" altLang="zh-CN" sz="2000" b="1" baseline="-25000" dirty="0">
                <a:solidFill>
                  <a:srgbClr val="011893"/>
                </a:solidFill>
                <a:latin typeface="Times New Roman" panose="02020603050405020304" pitchFamily="18" charset="0"/>
              </a:rPr>
              <a:t>2</a:t>
            </a:r>
            <a:r>
              <a:rPr lang="en-US" altLang="zh-CN" sz="2000" b="1" dirty="0">
                <a:solidFill>
                  <a:srgbClr val="011893"/>
                </a:solidFill>
                <a:latin typeface="Times New Roman" panose="02020603050405020304" pitchFamily="18" charset="0"/>
              </a:rPr>
              <a:t>S</a:t>
            </a:r>
            <a:r>
              <a:rPr lang="en-US" altLang="zh-CN" sz="2000" b="1" baseline="-25000" dirty="0">
                <a:solidFill>
                  <a:srgbClr val="011893"/>
                </a:solidFill>
                <a:latin typeface="Times New Roman" panose="02020603050405020304" pitchFamily="18" charset="0"/>
              </a:rPr>
              <a:t>1</a:t>
            </a:r>
            <a:r>
              <a:rPr lang="en-US" altLang="zh-CN" sz="2000" b="1" dirty="0">
                <a:solidFill>
                  <a:srgbClr val="011893"/>
                </a:solidFill>
                <a:latin typeface="Times New Roman" panose="02020603050405020304" pitchFamily="18" charset="0"/>
              </a:rPr>
              <a:t>…</a:t>
            </a:r>
            <a:endParaRPr lang="zh-CN" altLang="en-US" sz="2000" b="1" dirty="0">
              <a:solidFill>
                <a:srgbClr val="011893"/>
              </a:solidFill>
              <a:latin typeface="Times New Roman" panose="02020603050405020304" pitchFamily="18" charset="0"/>
            </a:endParaRPr>
          </a:p>
        </p:txBody>
      </p:sp>
      <p:sp>
        <p:nvSpPr>
          <p:cNvPr id="493642" name="Oval 74"/>
          <p:cNvSpPr>
            <a:spLocks noChangeArrowheads="1"/>
          </p:cNvSpPr>
          <p:nvPr/>
        </p:nvSpPr>
        <p:spPr bwMode="auto">
          <a:xfrm>
            <a:off x="6561138" y="3017838"/>
            <a:ext cx="1625600" cy="493712"/>
          </a:xfrm>
          <a:prstGeom prst="ellipse">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493643" name="Oval 75"/>
          <p:cNvSpPr>
            <a:spLocks noChangeArrowheads="1"/>
          </p:cNvSpPr>
          <p:nvPr/>
        </p:nvSpPr>
        <p:spPr bwMode="auto">
          <a:xfrm>
            <a:off x="6591300" y="4862513"/>
            <a:ext cx="1625600" cy="493712"/>
          </a:xfrm>
          <a:prstGeom prst="ellipse">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1381307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3592"/>
                                        </p:tgtEl>
                                        <p:attrNameLst>
                                          <p:attrName>style.visibility</p:attrName>
                                        </p:attrNameLst>
                                      </p:cBhvr>
                                      <p:to>
                                        <p:strVal val="visible"/>
                                      </p:to>
                                    </p:set>
                                    <p:animEffect transition="in" filter="blinds(horizontal)">
                                      <p:cBhvr>
                                        <p:cTn id="7" dur="500"/>
                                        <p:tgtEl>
                                          <p:spTgt spid="4935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3644"/>
                                        </p:tgtEl>
                                        <p:attrNameLst>
                                          <p:attrName>style.visibility</p:attrName>
                                        </p:attrNameLst>
                                      </p:cBhvr>
                                      <p:to>
                                        <p:strVal val="visible"/>
                                      </p:to>
                                    </p:set>
                                    <p:animEffect transition="in" filter="blinds(horizontal)">
                                      <p:cBhvr>
                                        <p:cTn id="12" dur="500"/>
                                        <p:tgtEl>
                                          <p:spTgt spid="49364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93591"/>
                                        </p:tgtEl>
                                        <p:attrNameLst>
                                          <p:attrName>style.visibility</p:attrName>
                                        </p:attrNameLst>
                                      </p:cBhvr>
                                      <p:to>
                                        <p:strVal val="visible"/>
                                      </p:to>
                                    </p:set>
                                    <p:animEffect transition="in" filter="blinds(horizontal)">
                                      <p:cBhvr>
                                        <p:cTn id="15" dur="500"/>
                                        <p:tgtEl>
                                          <p:spTgt spid="49359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93613"/>
                                        </p:tgtEl>
                                        <p:attrNameLst>
                                          <p:attrName>style.visibility</p:attrName>
                                        </p:attrNameLst>
                                      </p:cBhvr>
                                      <p:to>
                                        <p:strVal val="visible"/>
                                      </p:to>
                                    </p:set>
                                    <p:animEffect transition="in" filter="blinds(horizontal)">
                                      <p:cBhvr>
                                        <p:cTn id="20" dur="500"/>
                                        <p:tgtEl>
                                          <p:spTgt spid="493613"/>
                                        </p:tgtEl>
                                      </p:cBhvr>
                                    </p:animEffect>
                                  </p:childTnLst>
                                </p:cTn>
                              </p:par>
                              <p:par>
                                <p:cTn id="21" presetID="3" presetClass="entr" presetSubtype="10" fill="hold" nodeType="withEffect">
                                  <p:stCondLst>
                                    <p:cond delay="0"/>
                                  </p:stCondLst>
                                  <p:childTnLst>
                                    <p:set>
                                      <p:cBhvr>
                                        <p:cTn id="22" dur="1" fill="hold">
                                          <p:stCondLst>
                                            <p:cond delay="0"/>
                                          </p:stCondLst>
                                        </p:cTn>
                                        <p:tgtEl>
                                          <p:spTgt spid="493639"/>
                                        </p:tgtEl>
                                        <p:attrNameLst>
                                          <p:attrName>style.visibility</p:attrName>
                                        </p:attrNameLst>
                                      </p:cBhvr>
                                      <p:to>
                                        <p:strVal val="visible"/>
                                      </p:to>
                                    </p:set>
                                    <p:animEffect transition="in" filter="blinds(horizontal)">
                                      <p:cBhvr>
                                        <p:cTn id="23" dur="500"/>
                                        <p:tgtEl>
                                          <p:spTgt spid="49363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93643"/>
                                        </p:tgtEl>
                                        <p:attrNameLst>
                                          <p:attrName>style.visibility</p:attrName>
                                        </p:attrNameLst>
                                      </p:cBhvr>
                                      <p:to>
                                        <p:strVal val="visible"/>
                                      </p:to>
                                    </p:set>
                                    <p:animEffect transition="in" filter="blinds(horizontal)">
                                      <p:cBhvr>
                                        <p:cTn id="28" dur="500"/>
                                        <p:tgtEl>
                                          <p:spTgt spid="49364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93641"/>
                                        </p:tgtEl>
                                        <p:attrNameLst>
                                          <p:attrName>style.visibility</p:attrName>
                                        </p:attrNameLst>
                                      </p:cBhvr>
                                      <p:to>
                                        <p:strVal val="visible"/>
                                      </p:to>
                                    </p:set>
                                    <p:animEffect transition="in" filter="blinds(horizontal)">
                                      <p:cBhvr>
                                        <p:cTn id="31" dur="500"/>
                                        <p:tgtEl>
                                          <p:spTgt spid="49364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93640"/>
                                        </p:tgtEl>
                                        <p:attrNameLst>
                                          <p:attrName>style.visibility</p:attrName>
                                        </p:attrNameLst>
                                      </p:cBhvr>
                                      <p:to>
                                        <p:strVal val="visible"/>
                                      </p:to>
                                    </p:set>
                                    <p:animEffect transition="in" filter="blinds(horizontal)">
                                      <p:cBhvr>
                                        <p:cTn id="34" dur="500"/>
                                        <p:tgtEl>
                                          <p:spTgt spid="493640"/>
                                        </p:tgtEl>
                                      </p:cBhvr>
                                    </p:animEffect>
                                  </p:childTnLst>
                                </p:cTn>
                              </p:par>
                              <p:par>
                                <p:cTn id="35" presetID="3" presetClass="entr" presetSubtype="10" fill="hold" nodeType="withEffect">
                                  <p:stCondLst>
                                    <p:cond delay="0"/>
                                  </p:stCondLst>
                                  <p:childTnLst>
                                    <p:set>
                                      <p:cBhvr>
                                        <p:cTn id="36" dur="1" fill="hold">
                                          <p:stCondLst>
                                            <p:cond delay="0"/>
                                          </p:stCondLst>
                                        </p:cTn>
                                        <p:tgtEl>
                                          <p:spTgt spid="493642"/>
                                        </p:tgtEl>
                                        <p:attrNameLst>
                                          <p:attrName>style.visibility</p:attrName>
                                        </p:attrNameLst>
                                      </p:cBhvr>
                                      <p:to>
                                        <p:strVal val="visible"/>
                                      </p:to>
                                    </p:set>
                                    <p:animEffect transition="in" filter="blinds(horizontal)">
                                      <p:cBhvr>
                                        <p:cTn id="37" dur="500"/>
                                        <p:tgtEl>
                                          <p:spTgt spid="493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91" grpId="0"/>
      <p:bldP spid="493592" grpId="0"/>
      <p:bldP spid="493640" grpId="0"/>
      <p:bldP spid="4936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1611313" y="66676"/>
            <a:ext cx="8839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5pPr>
            <a:lvl6pPr marL="25146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6pPr>
            <a:lvl7pPr marL="29718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7pPr>
            <a:lvl8pPr marL="34290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8pPr>
            <a:lvl9pPr marL="3886200" indent="-228600" fontAlgn="base">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Garamond" panose="02020404030301010803" pitchFamily="18" charset="0"/>
                <a:ea typeface="宋体" panose="02010600030101010101" pitchFamily="2" charset="-122"/>
              </a:defRPr>
            </a:lvl9pPr>
          </a:lstStyle>
          <a:p>
            <a:pPr>
              <a:lnSpc>
                <a:spcPct val="120000"/>
              </a:lnSpc>
              <a:buNone/>
              <a:defRPr/>
            </a:pPr>
            <a:r>
              <a:rPr lang="en-US" altLang="zh-CN" sz="3700" b="1" dirty="0">
                <a:solidFill>
                  <a:srgbClr val="011893"/>
                </a:solidFill>
                <a:latin typeface="Times New Roman" panose="02020603050405020304" pitchFamily="18" charset="0"/>
              </a:rPr>
              <a:t>§4.3.1 </a:t>
            </a:r>
            <a:r>
              <a:rPr lang="zh-CN" altLang="en-US" sz="3700" b="1" dirty="0">
                <a:solidFill>
                  <a:srgbClr val="011893"/>
                </a:solidFill>
                <a:latin typeface="Times New Roman" panose="02020603050405020304" pitchFamily="18" charset="0"/>
              </a:rPr>
              <a:t>简单优先分析法</a:t>
            </a:r>
            <a:endParaRPr lang="zh-CN" altLang="en-US" sz="3000" b="1" dirty="0">
              <a:solidFill>
                <a:srgbClr val="011893"/>
              </a:solidFill>
              <a:latin typeface="楷体_GB2312" pitchFamily="49" charset="-122"/>
              <a:ea typeface="楷体_GB2312" pitchFamily="49" charset="-122"/>
            </a:endParaRPr>
          </a:p>
        </p:txBody>
      </p:sp>
      <p:sp>
        <p:nvSpPr>
          <p:cNvPr id="494595" name="Rectangle 3"/>
          <p:cNvSpPr>
            <a:spLocks noChangeArrowheads="1"/>
          </p:cNvSpPr>
          <p:nvPr/>
        </p:nvSpPr>
        <p:spPr bwMode="auto">
          <a:xfrm>
            <a:off x="1806576" y="598488"/>
            <a:ext cx="46720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20000"/>
              </a:spcBef>
              <a:buClr>
                <a:schemeClr val="accent1"/>
              </a:buClr>
              <a:buSzPct val="80000"/>
              <a:buFont typeface="Wingdings 2" panose="05020102010507070707" pitchFamily="18" charset="2"/>
              <a:buNone/>
              <a:defRPr/>
            </a:pPr>
            <a:r>
              <a:rPr lang="zh-CN" altLang="en-US" sz="3200" b="1">
                <a:effectLst>
                  <a:outerShdw blurRad="38100" dist="38100" dir="2700000" algn="tl">
                    <a:srgbClr val="000000"/>
                  </a:outerShdw>
                </a:effectLst>
                <a:latin typeface="Times New Roman" panose="02020603050405020304" pitchFamily="18" charset="0"/>
                <a:ea typeface="黑体" panose="02010609060101010101" pitchFamily="49" charset="-122"/>
              </a:rPr>
              <a:t>二、文法优先关系的概念</a:t>
            </a:r>
          </a:p>
        </p:txBody>
      </p:sp>
      <p:sp>
        <p:nvSpPr>
          <p:cNvPr id="494596" name="Rectangle 4"/>
          <p:cNvSpPr>
            <a:spLocks noChangeArrowheads="1"/>
          </p:cNvSpPr>
          <p:nvPr/>
        </p:nvSpPr>
        <p:spPr bwMode="auto">
          <a:xfrm>
            <a:off x="1809751" y="1476376"/>
            <a:ext cx="8520113"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defRPr/>
            </a:pPr>
            <a:r>
              <a:rPr lang="zh-CN" altLang="en-US" sz="2300" dirty="0">
                <a:latin typeface="Times New Roman" panose="02020603050405020304" pitchFamily="18" charset="0"/>
              </a:rPr>
              <a:t>        </a:t>
            </a:r>
            <a:r>
              <a:rPr lang="zh-CN" altLang="en-US" sz="2300" b="1" dirty="0">
                <a:effectLst>
                  <a:outerShdw blurRad="38100" dist="38100" dir="2700000" algn="tl">
                    <a:srgbClr val="000000"/>
                  </a:outerShdw>
                </a:effectLst>
                <a:latin typeface="Times New Roman" panose="02020603050405020304" pitchFamily="18" charset="0"/>
              </a:rPr>
              <a:t>在简单优先分析法中，为了找到可归约的句柄，需要在文法中确定</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相邻</a:t>
            </a:r>
            <a:r>
              <a:rPr lang="zh-CN" altLang="en-US" sz="2300" b="1" dirty="0">
                <a:effectLst>
                  <a:outerShdw blurRad="38100" dist="38100" dir="2700000" algn="tl">
                    <a:srgbClr val="000000"/>
                  </a:outerShdw>
                </a:effectLst>
                <a:latin typeface="Times New Roman" panose="02020603050405020304" pitchFamily="18" charset="0"/>
              </a:rPr>
              <a:t>符号对之间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可能存在</a:t>
            </a:r>
            <a:r>
              <a:rPr lang="zh-CN" altLang="en-US" sz="2300" b="1" dirty="0">
                <a:effectLst>
                  <a:outerShdw blurRad="38100" dist="38100" dir="2700000" algn="tl">
                    <a:srgbClr val="000000"/>
                  </a:outerShdw>
                </a:effectLst>
                <a:latin typeface="Times New Roman" panose="02020603050405020304" pitchFamily="18" charset="0"/>
              </a:rPr>
              <a:t>的优先关系。对文法的字母表中任一对符号</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，假定有一句型</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1</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effectLst>
                  <a:outerShdw blurRad="38100" dist="38100" dir="2700000" algn="tl">
                    <a:srgbClr val="000000"/>
                  </a:outerShdw>
                </a:effectLst>
                <a:latin typeface="Times New Roman" panose="02020603050405020304" pitchFamily="18" charset="0"/>
              </a:rPr>
              <a:t>2</a:t>
            </a:r>
            <a:r>
              <a:rPr lang="en-US" altLang="zh-CN" sz="2300" b="1" dirty="0">
                <a:effectLst>
                  <a:outerShdw blurRad="38100" dist="38100" dir="2700000" algn="tl">
                    <a:srgbClr val="000000"/>
                  </a:outerShdw>
                </a:effectLst>
                <a:latin typeface="Times New Roman" panose="02020603050405020304" pitchFamily="18" charset="0"/>
              </a:rPr>
              <a:t>…</a:t>
            </a:r>
            <a:r>
              <a:rPr lang="zh-CN" altLang="en-US" sz="2300" b="1" dirty="0">
                <a:effectLst>
                  <a:outerShdw blurRad="38100" dist="38100" dir="2700000" algn="tl">
                    <a:srgbClr val="000000"/>
                  </a:outerShdw>
                </a:effectLst>
                <a:latin typeface="Times New Roman" panose="02020603050405020304" pitchFamily="18" charset="0"/>
              </a:rPr>
              <a:t>，则</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1</a:t>
            </a:r>
            <a:r>
              <a:rPr lang="zh-CN" altLang="en-US" sz="2300" b="1" dirty="0">
                <a:effectLst>
                  <a:outerShdw blurRad="38100" dist="38100" dir="2700000" algn="tl">
                    <a:srgbClr val="000000"/>
                  </a:outerShdw>
                </a:effectLst>
                <a:latin typeface="Times New Roman" panose="02020603050405020304" pitchFamily="18" charset="0"/>
              </a:rPr>
              <a:t>和</a:t>
            </a:r>
            <a:r>
              <a:rPr lang="en-US" altLang="zh-CN" sz="2300" b="1" dirty="0">
                <a:effectLst>
                  <a:outerShdw blurRad="38100" dist="38100" dir="2700000" algn="tl">
                    <a:srgbClr val="000000"/>
                  </a:outerShdw>
                </a:effectLst>
                <a:latin typeface="Times New Roman" panose="02020603050405020304" pitchFamily="18" charset="0"/>
              </a:rPr>
              <a:t>S</a:t>
            </a:r>
            <a:r>
              <a:rPr lang="en-US" altLang="zh-CN" sz="2300" b="1" baseline="-25000" dirty="0">
                <a:latin typeface="Times New Roman" panose="02020603050405020304" pitchFamily="18" charset="0"/>
              </a:rPr>
              <a:t>2</a:t>
            </a:r>
            <a:r>
              <a:rPr lang="zh-CN" altLang="en-US" sz="2300" b="1" dirty="0">
                <a:effectLst>
                  <a:outerShdw blurRad="38100" dist="38100" dir="2700000" algn="tl">
                    <a:srgbClr val="000000"/>
                  </a:outerShdw>
                </a:effectLst>
                <a:latin typeface="Times New Roman" panose="02020603050405020304" pitchFamily="18" charset="0"/>
              </a:rPr>
              <a:t>间</a:t>
            </a:r>
            <a:r>
              <a:rPr lang="zh-CN" altLang="en-US" sz="2300" b="1" dirty="0">
                <a:solidFill>
                  <a:srgbClr val="011893"/>
                </a:solidFill>
                <a:effectLst>
                  <a:outerShdw blurRad="38100" dist="38100" dir="2700000" algn="tl">
                    <a:srgbClr val="000000"/>
                  </a:outerShdw>
                </a:effectLst>
                <a:latin typeface="Times New Roman" panose="02020603050405020304" pitchFamily="18" charset="0"/>
              </a:rPr>
              <a:t>必然存在</a:t>
            </a:r>
            <a:r>
              <a:rPr lang="zh-CN" altLang="en-US" sz="2300" b="1" dirty="0">
                <a:effectLst>
                  <a:outerShdw blurRad="38100" dist="38100" dir="2700000" algn="tl">
                    <a:srgbClr val="000000"/>
                  </a:outerShdw>
                </a:effectLst>
                <a:latin typeface="Times New Roman" panose="02020603050405020304" pitchFamily="18" charset="0"/>
              </a:rPr>
              <a:t>以下三种“优先关系”之一</a:t>
            </a:r>
            <a:r>
              <a:rPr lang="zh-CN" altLang="en-US" sz="2300" dirty="0">
                <a:latin typeface="Times New Roman" panose="02020603050405020304" pitchFamily="18" charset="0"/>
              </a:rPr>
              <a:t> </a:t>
            </a:r>
          </a:p>
        </p:txBody>
      </p:sp>
      <p:sp>
        <p:nvSpPr>
          <p:cNvPr id="24581" name="Rectangle 5"/>
          <p:cNvSpPr>
            <a:spLocks noChangeArrowheads="1"/>
          </p:cNvSpPr>
          <p:nvPr/>
        </p:nvSpPr>
        <p:spPr bwMode="auto">
          <a:xfrm>
            <a:off x="1885951" y="3811589"/>
            <a:ext cx="5472113" cy="260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eaLnBrk="1" hangingPunct="1">
              <a:lnSpc>
                <a:spcPct val="125000"/>
              </a:lnSpc>
              <a:spcBef>
                <a:spcPct val="0"/>
              </a:spcBef>
              <a:buClrTx/>
              <a:buSzTx/>
              <a:buFont typeface="Arial" panose="020B0604020202020204" pitchFamily="34" charset="0"/>
              <a:buNone/>
            </a:pPr>
            <a:r>
              <a:rPr lang="en-US" altLang="zh-CN" sz="2200" b="1">
                <a:latin typeface="Times New Roman" panose="02020603050405020304" pitchFamily="18" charset="0"/>
                <a:ea typeface="楷体" panose="02010609060101010101" pitchFamily="49" charset="-122"/>
              </a:rPr>
              <a:t>1</a:t>
            </a:r>
            <a:r>
              <a:rPr lang="zh-CN" altLang="en-US" sz="2200" b="1">
                <a:latin typeface="Times New Roman" panose="02020603050405020304" pitchFamily="18" charset="0"/>
                <a:ea typeface="楷体" panose="02010609060101010101" pitchFamily="49" charset="-122"/>
              </a:rPr>
              <a:t>、</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1</a:t>
            </a:r>
            <a:r>
              <a:rPr lang="zh-CN" altLang="en-US" sz="2200" b="1">
                <a:latin typeface="Times New Roman" panose="02020603050405020304" pitchFamily="18" charset="0"/>
                <a:ea typeface="楷体" panose="02010609060101010101" pitchFamily="49" charset="-122"/>
              </a:rPr>
              <a:t>和</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2</a:t>
            </a:r>
            <a:r>
              <a:rPr lang="zh-CN" altLang="en-US" sz="2200" b="1">
                <a:latin typeface="Times New Roman" panose="02020603050405020304" pitchFamily="18" charset="0"/>
                <a:ea typeface="楷体" panose="02010609060101010101" pitchFamily="49" charset="-122"/>
              </a:rPr>
              <a:t>只有出现在同一句型</a:t>
            </a:r>
            <a:r>
              <a:rPr lang="en-US" altLang="zh-CN" sz="2200" b="1">
                <a:latin typeface="Times New Roman" panose="02020603050405020304" pitchFamily="18" charset="0"/>
                <a:ea typeface="楷体" panose="02010609060101010101" pitchFamily="49" charset="-122"/>
              </a:rPr>
              <a:t>… S</a:t>
            </a:r>
            <a:r>
              <a:rPr lang="en-US" altLang="zh-CN" sz="2200" b="1" baseline="-25000">
                <a:latin typeface="Times New Roman" panose="02020603050405020304" pitchFamily="18" charset="0"/>
                <a:ea typeface="楷体" panose="02010609060101010101" pitchFamily="49" charset="-122"/>
              </a:rPr>
              <a:t>1</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2</a:t>
            </a:r>
            <a:r>
              <a:rPr lang="en-US" altLang="zh-CN" sz="2200" b="1">
                <a:latin typeface="Times New Roman" panose="02020603050405020304" pitchFamily="18" charset="0"/>
                <a:ea typeface="楷体" panose="02010609060101010101" pitchFamily="49" charset="-122"/>
              </a:rPr>
              <a:t> …</a:t>
            </a:r>
            <a:r>
              <a:rPr lang="zh-CN" altLang="en-US" sz="2200" b="1">
                <a:latin typeface="Times New Roman" panose="02020603050405020304" pitchFamily="18" charset="0"/>
                <a:ea typeface="楷体" panose="02010609060101010101" pitchFamily="49" charset="-122"/>
              </a:rPr>
              <a:t>中</a:t>
            </a:r>
          </a:p>
          <a:p>
            <a:pPr algn="just" eaLnBrk="1" hangingPunct="1">
              <a:lnSpc>
                <a:spcPct val="125000"/>
              </a:lnSpc>
              <a:spcBef>
                <a:spcPct val="0"/>
              </a:spcBef>
              <a:buClrTx/>
              <a:buSzTx/>
              <a:buFont typeface="Arial" panose="020B0604020202020204" pitchFamily="34" charset="0"/>
              <a:buNone/>
            </a:pPr>
            <a:r>
              <a:rPr lang="zh-CN" altLang="en-US" sz="2200" b="1">
                <a:latin typeface="Times New Roman" panose="02020603050405020304" pitchFamily="18" charset="0"/>
                <a:ea typeface="楷体" panose="02010609060101010101" pitchFamily="49" charset="-122"/>
              </a:rPr>
              <a:t>      且相邻时，才会有优先关系，否则，两</a:t>
            </a:r>
          </a:p>
          <a:p>
            <a:pPr algn="just" eaLnBrk="1" hangingPunct="1">
              <a:lnSpc>
                <a:spcPct val="125000"/>
              </a:lnSpc>
              <a:spcBef>
                <a:spcPct val="0"/>
              </a:spcBef>
              <a:buClrTx/>
              <a:buSzTx/>
              <a:buFont typeface="Arial" panose="020B0604020202020204" pitchFamily="34" charset="0"/>
              <a:buNone/>
            </a:pPr>
            <a:r>
              <a:rPr lang="zh-CN" altLang="en-US" sz="2200" b="1">
                <a:latin typeface="Times New Roman" panose="02020603050405020304" pitchFamily="18" charset="0"/>
                <a:ea typeface="楷体" panose="02010609060101010101" pitchFamily="49" charset="-122"/>
              </a:rPr>
              <a:t>      者间没关系</a:t>
            </a:r>
          </a:p>
          <a:p>
            <a:pPr algn="just" eaLnBrk="1" hangingPunct="1">
              <a:lnSpc>
                <a:spcPct val="125000"/>
              </a:lnSpc>
              <a:spcBef>
                <a:spcPct val="0"/>
              </a:spcBef>
              <a:buClrTx/>
              <a:buSzTx/>
              <a:buFont typeface="Arial" panose="020B0604020202020204" pitchFamily="34" charset="0"/>
              <a:buNone/>
            </a:pPr>
            <a:r>
              <a:rPr lang="en-US" altLang="zh-CN" sz="2200" b="1">
                <a:latin typeface="Times New Roman" panose="02020603050405020304" pitchFamily="18" charset="0"/>
                <a:ea typeface="楷体" panose="02010609060101010101" pitchFamily="49" charset="-122"/>
              </a:rPr>
              <a:t>2</a:t>
            </a:r>
            <a:r>
              <a:rPr lang="zh-CN" altLang="en-US" sz="2200" b="1">
                <a:latin typeface="Times New Roman" panose="02020603050405020304" pitchFamily="18" charset="0"/>
                <a:ea typeface="楷体" panose="02010609060101010101" pitchFamily="49" charset="-122"/>
              </a:rPr>
              <a:t>、三种优先关系都不具有对称性。</a:t>
            </a:r>
          </a:p>
          <a:p>
            <a:pPr algn="just" eaLnBrk="1" hangingPunct="1">
              <a:lnSpc>
                <a:spcPct val="125000"/>
              </a:lnSpc>
              <a:spcBef>
                <a:spcPct val="0"/>
              </a:spcBef>
              <a:buClrTx/>
              <a:buSzTx/>
              <a:buFont typeface="Arial" panose="020B0604020202020204" pitchFamily="34" charset="0"/>
              <a:buNone/>
            </a:pPr>
            <a:r>
              <a:rPr lang="zh-CN" altLang="en-US" sz="2200" b="1">
                <a:latin typeface="Times New Roman" panose="02020603050405020304" pitchFamily="18" charset="0"/>
                <a:ea typeface="楷体" panose="02010609060101010101" pitchFamily="49" charset="-122"/>
              </a:rPr>
              <a:t>      即，</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1</a:t>
            </a:r>
            <a:r>
              <a:rPr lang="en-US" altLang="zh-CN" sz="2200" b="1">
                <a:latin typeface="Times New Roman" panose="02020603050405020304" pitchFamily="18" charset="0"/>
                <a:ea typeface="楷体" panose="02010609060101010101" pitchFamily="49" charset="-122"/>
              </a:rPr>
              <a:t>·&gt;S</a:t>
            </a:r>
            <a:r>
              <a:rPr lang="en-US" altLang="zh-CN" sz="2200" b="1" baseline="-25000">
                <a:latin typeface="Times New Roman" panose="02020603050405020304" pitchFamily="18" charset="0"/>
                <a:ea typeface="楷体" panose="02010609060101010101" pitchFamily="49" charset="-122"/>
              </a:rPr>
              <a:t>2</a:t>
            </a:r>
            <a:r>
              <a:rPr lang="zh-CN" altLang="en-US" sz="2200" b="1">
                <a:latin typeface="Times New Roman" panose="02020603050405020304" pitchFamily="18" charset="0"/>
                <a:ea typeface="楷体" panose="02010609060101010101" pitchFamily="49" charset="-122"/>
              </a:rPr>
              <a:t>，并不等价于</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2</a:t>
            </a:r>
            <a:r>
              <a:rPr lang="en-US" altLang="zh-CN" sz="2200" b="1">
                <a:latin typeface="Times New Roman" panose="02020603050405020304" pitchFamily="18" charset="0"/>
                <a:ea typeface="楷体" panose="02010609060101010101" pitchFamily="49" charset="-122"/>
              </a:rPr>
              <a:t>&lt;·S</a:t>
            </a:r>
            <a:r>
              <a:rPr lang="en-US" altLang="zh-CN" sz="2200" b="1" baseline="-25000">
                <a:latin typeface="Times New Roman" panose="02020603050405020304" pitchFamily="18" charset="0"/>
                <a:ea typeface="楷体" panose="02010609060101010101" pitchFamily="49" charset="-122"/>
              </a:rPr>
              <a:t>1</a:t>
            </a:r>
          </a:p>
          <a:p>
            <a:pPr algn="just" eaLnBrk="1" hangingPunct="1">
              <a:lnSpc>
                <a:spcPct val="125000"/>
              </a:lnSpc>
              <a:spcBef>
                <a:spcPct val="0"/>
              </a:spcBef>
              <a:buClrTx/>
              <a:buSzTx/>
              <a:buFont typeface="Arial" panose="020B0604020202020204" pitchFamily="34" charset="0"/>
              <a:buNone/>
            </a:pPr>
            <a:r>
              <a:rPr lang="zh-CN" altLang="en-US" sz="2200" b="1">
                <a:latin typeface="Times New Roman" panose="02020603050405020304" pitchFamily="18" charset="0"/>
                <a:ea typeface="楷体" panose="02010609060101010101" pitchFamily="49" charset="-122"/>
              </a:rPr>
              <a:t>      类似地，</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1</a:t>
            </a:r>
            <a:r>
              <a:rPr lang="en-US" altLang="zh-CN" sz="2200" b="1">
                <a:latin typeface="Times New Roman" panose="02020603050405020304" pitchFamily="18" charset="0"/>
                <a:ea typeface="楷体" panose="02010609060101010101" pitchFamily="49" charset="-122"/>
              </a:rPr>
              <a:t>    S</a:t>
            </a:r>
            <a:r>
              <a:rPr lang="en-US" altLang="zh-CN" sz="2200" b="1" baseline="-25000">
                <a:latin typeface="Times New Roman" panose="02020603050405020304" pitchFamily="18" charset="0"/>
                <a:ea typeface="楷体" panose="02010609060101010101" pitchFamily="49" charset="-122"/>
              </a:rPr>
              <a:t>2</a:t>
            </a:r>
            <a:r>
              <a:rPr lang="zh-CN" altLang="en-US" sz="2200" b="1">
                <a:latin typeface="Times New Roman" panose="02020603050405020304" pitchFamily="18" charset="0"/>
                <a:ea typeface="楷体" panose="02010609060101010101" pitchFamily="49" charset="-122"/>
              </a:rPr>
              <a:t>，并不等价于</a:t>
            </a:r>
            <a:r>
              <a:rPr lang="en-US" altLang="zh-CN" sz="2200" b="1">
                <a:latin typeface="Times New Roman" panose="02020603050405020304" pitchFamily="18" charset="0"/>
                <a:ea typeface="楷体" panose="02010609060101010101" pitchFamily="49" charset="-122"/>
              </a:rPr>
              <a:t>S</a:t>
            </a:r>
            <a:r>
              <a:rPr lang="en-US" altLang="zh-CN" sz="2200" b="1" baseline="-25000">
                <a:latin typeface="Times New Roman" panose="02020603050405020304" pitchFamily="18" charset="0"/>
                <a:ea typeface="楷体" panose="02010609060101010101" pitchFamily="49" charset="-122"/>
              </a:rPr>
              <a:t>2</a:t>
            </a:r>
            <a:r>
              <a:rPr lang="en-US" altLang="zh-CN" sz="2200" b="1">
                <a:latin typeface="Times New Roman" panose="02020603050405020304" pitchFamily="18" charset="0"/>
                <a:ea typeface="楷体" panose="02010609060101010101" pitchFamily="49" charset="-122"/>
              </a:rPr>
              <a:t>     S</a:t>
            </a:r>
            <a:r>
              <a:rPr lang="en-US" altLang="zh-CN" sz="2200" b="1" baseline="-25000">
                <a:latin typeface="Times New Roman" panose="02020603050405020304" pitchFamily="18" charset="0"/>
                <a:ea typeface="楷体" panose="02010609060101010101" pitchFamily="49" charset="-122"/>
              </a:rPr>
              <a:t>1</a:t>
            </a:r>
            <a:r>
              <a:rPr lang="zh-CN" altLang="en-US" sz="2200" b="1">
                <a:latin typeface="Times New Roman" panose="02020603050405020304" pitchFamily="18" charset="0"/>
                <a:ea typeface="楷体" panose="02010609060101010101" pitchFamily="49" charset="-122"/>
              </a:rPr>
              <a:t> </a:t>
            </a:r>
          </a:p>
        </p:txBody>
      </p:sp>
      <p:sp>
        <p:nvSpPr>
          <p:cNvPr id="24582" name="Rectangle 6"/>
          <p:cNvSpPr>
            <a:spLocks noChangeArrowheads="1"/>
          </p:cNvSpPr>
          <p:nvPr/>
        </p:nvSpPr>
        <p:spPr bwMode="auto">
          <a:xfrm>
            <a:off x="1841501" y="3308350"/>
            <a:ext cx="2720975" cy="50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algn="just">
              <a:lnSpc>
                <a:spcPct val="130000"/>
              </a:lnSpc>
              <a:spcBef>
                <a:spcPct val="0"/>
              </a:spcBef>
              <a:spcAft>
                <a:spcPct val="20000"/>
              </a:spcAft>
              <a:buClrTx/>
              <a:buSzTx/>
              <a:buFontTx/>
              <a:buNone/>
            </a:pPr>
            <a:r>
              <a:rPr lang="zh-CN" altLang="en-US" sz="2300" b="1" dirty="0">
                <a:solidFill>
                  <a:srgbClr val="011893"/>
                </a:solidFill>
                <a:latin typeface="Times New Roman" panose="02020603050405020304" pitchFamily="18" charset="0"/>
              </a:rPr>
              <a:t>两点说明</a:t>
            </a:r>
            <a:r>
              <a:rPr lang="en-US" altLang="zh-CN" sz="2300" b="1" dirty="0">
                <a:solidFill>
                  <a:srgbClr val="011893"/>
                </a:solidFill>
                <a:latin typeface="Times New Roman" panose="02020603050405020304" pitchFamily="18" charset="0"/>
              </a:rPr>
              <a:t>——</a:t>
            </a:r>
          </a:p>
        </p:txBody>
      </p:sp>
      <p:sp>
        <p:nvSpPr>
          <p:cNvPr id="24583" name="Line 19"/>
          <p:cNvSpPr>
            <a:spLocks noChangeShapeType="1"/>
          </p:cNvSpPr>
          <p:nvPr/>
        </p:nvSpPr>
        <p:spPr bwMode="auto">
          <a:xfrm>
            <a:off x="3800476" y="6127750"/>
            <a:ext cx="212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4" name="Line 20"/>
          <p:cNvSpPr>
            <a:spLocks noChangeShapeType="1"/>
          </p:cNvSpPr>
          <p:nvPr/>
        </p:nvSpPr>
        <p:spPr bwMode="auto">
          <a:xfrm>
            <a:off x="3802064" y="6280150"/>
            <a:ext cx="212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5" name="Line 21"/>
          <p:cNvSpPr>
            <a:spLocks noChangeShapeType="1"/>
          </p:cNvSpPr>
          <p:nvPr/>
        </p:nvSpPr>
        <p:spPr bwMode="auto">
          <a:xfrm>
            <a:off x="6294439" y="6121400"/>
            <a:ext cx="212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6" name="Line 22"/>
          <p:cNvSpPr>
            <a:spLocks noChangeShapeType="1"/>
          </p:cNvSpPr>
          <p:nvPr/>
        </p:nvSpPr>
        <p:spPr bwMode="auto">
          <a:xfrm>
            <a:off x="6296026" y="6273800"/>
            <a:ext cx="21272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7" name="Oval 23"/>
          <p:cNvSpPr>
            <a:spLocks noChangeArrowheads="1"/>
          </p:cNvSpPr>
          <p:nvPr/>
        </p:nvSpPr>
        <p:spPr bwMode="auto">
          <a:xfrm>
            <a:off x="3871914" y="6167439"/>
            <a:ext cx="71437" cy="71437"/>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24588" name="Oval 24"/>
          <p:cNvSpPr>
            <a:spLocks noChangeArrowheads="1"/>
          </p:cNvSpPr>
          <p:nvPr/>
        </p:nvSpPr>
        <p:spPr bwMode="auto">
          <a:xfrm>
            <a:off x="6364289" y="6164264"/>
            <a:ext cx="71437" cy="71437"/>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494629" name="Rectangle 37"/>
          <p:cNvSpPr>
            <a:spLocks noChangeArrowheads="1"/>
          </p:cNvSpPr>
          <p:nvPr/>
        </p:nvSpPr>
        <p:spPr bwMode="auto">
          <a:xfrm>
            <a:off x="6767513" y="3049588"/>
            <a:ext cx="12811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000" b="1" dirty="0">
                <a:solidFill>
                  <a:srgbClr val="011893"/>
                </a:solidFill>
                <a:latin typeface="Times New Roman" panose="02020603050405020304" pitchFamily="18" charset="0"/>
              </a:rPr>
              <a:t>… S</a:t>
            </a:r>
            <a:r>
              <a:rPr lang="en-US" altLang="zh-CN" sz="2000" b="1" baseline="-25000" dirty="0">
                <a:solidFill>
                  <a:srgbClr val="011893"/>
                </a:solidFill>
                <a:latin typeface="Times New Roman" panose="02020603050405020304" pitchFamily="18" charset="0"/>
              </a:rPr>
              <a:t>1</a:t>
            </a:r>
            <a:r>
              <a:rPr lang="en-US" altLang="zh-CN" sz="2000" b="1" dirty="0">
                <a:solidFill>
                  <a:srgbClr val="011893"/>
                </a:solidFill>
                <a:latin typeface="Times New Roman" panose="02020603050405020304" pitchFamily="18" charset="0"/>
              </a:rPr>
              <a:t>S</a:t>
            </a:r>
            <a:r>
              <a:rPr lang="en-US" altLang="zh-CN" sz="2000" b="1" baseline="-25000" dirty="0">
                <a:solidFill>
                  <a:srgbClr val="011893"/>
                </a:solidFill>
                <a:latin typeface="Times New Roman" panose="02020603050405020304" pitchFamily="18" charset="0"/>
              </a:rPr>
              <a:t>2</a:t>
            </a:r>
            <a:r>
              <a:rPr lang="en-US" altLang="zh-CN" sz="2000" b="1" dirty="0">
                <a:solidFill>
                  <a:srgbClr val="011893"/>
                </a:solidFill>
                <a:latin typeface="Times New Roman" panose="02020603050405020304" pitchFamily="18" charset="0"/>
              </a:rPr>
              <a:t> …</a:t>
            </a:r>
            <a:endParaRPr lang="zh-CN" altLang="en-US" sz="2000" b="1" dirty="0">
              <a:solidFill>
                <a:srgbClr val="011893"/>
              </a:solidFill>
              <a:latin typeface="Times New Roman" panose="02020603050405020304" pitchFamily="18" charset="0"/>
            </a:endParaRPr>
          </a:p>
        </p:txBody>
      </p:sp>
      <p:sp>
        <p:nvSpPr>
          <p:cNvPr id="494630" name="Rectangle 38"/>
          <p:cNvSpPr>
            <a:spLocks noChangeArrowheads="1"/>
          </p:cNvSpPr>
          <p:nvPr/>
        </p:nvSpPr>
        <p:spPr bwMode="auto">
          <a:xfrm>
            <a:off x="6797675" y="4891088"/>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000" b="1" dirty="0">
                <a:solidFill>
                  <a:srgbClr val="011893"/>
                </a:solidFill>
                <a:latin typeface="Times New Roman" panose="02020603050405020304" pitchFamily="18" charset="0"/>
              </a:rPr>
              <a:t>… S</a:t>
            </a:r>
            <a:r>
              <a:rPr lang="en-US" altLang="zh-CN" sz="2000" b="1" baseline="-25000" dirty="0">
                <a:solidFill>
                  <a:srgbClr val="011893"/>
                </a:solidFill>
                <a:latin typeface="Times New Roman" panose="02020603050405020304" pitchFamily="18" charset="0"/>
              </a:rPr>
              <a:t>2</a:t>
            </a:r>
            <a:r>
              <a:rPr lang="en-US" altLang="zh-CN" sz="2000" b="1" dirty="0">
                <a:solidFill>
                  <a:srgbClr val="011893"/>
                </a:solidFill>
                <a:latin typeface="Times New Roman" panose="02020603050405020304" pitchFamily="18" charset="0"/>
              </a:rPr>
              <a:t>S</a:t>
            </a:r>
            <a:r>
              <a:rPr lang="en-US" altLang="zh-CN" sz="2000" b="1" baseline="-25000" dirty="0">
                <a:solidFill>
                  <a:srgbClr val="011893"/>
                </a:solidFill>
                <a:latin typeface="Times New Roman" panose="02020603050405020304" pitchFamily="18" charset="0"/>
              </a:rPr>
              <a:t>1</a:t>
            </a:r>
            <a:r>
              <a:rPr lang="en-US" altLang="zh-CN" sz="2000" b="1" dirty="0">
                <a:solidFill>
                  <a:srgbClr val="011893"/>
                </a:solidFill>
                <a:latin typeface="Times New Roman" panose="02020603050405020304" pitchFamily="18" charset="0"/>
              </a:rPr>
              <a:t>…</a:t>
            </a:r>
            <a:endParaRPr lang="zh-CN" altLang="en-US" sz="2000" b="1" dirty="0">
              <a:solidFill>
                <a:srgbClr val="011893"/>
              </a:solidFill>
              <a:latin typeface="Times New Roman" panose="02020603050405020304" pitchFamily="18" charset="0"/>
            </a:endParaRPr>
          </a:p>
        </p:txBody>
      </p:sp>
      <p:sp>
        <p:nvSpPr>
          <p:cNvPr id="494631" name="Oval 39"/>
          <p:cNvSpPr>
            <a:spLocks noChangeArrowheads="1"/>
          </p:cNvSpPr>
          <p:nvPr/>
        </p:nvSpPr>
        <p:spPr bwMode="auto">
          <a:xfrm>
            <a:off x="6561138" y="3017838"/>
            <a:ext cx="1625600" cy="493712"/>
          </a:xfrm>
          <a:prstGeom prst="ellipse">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494632" name="Oval 40"/>
          <p:cNvSpPr>
            <a:spLocks noChangeArrowheads="1"/>
          </p:cNvSpPr>
          <p:nvPr/>
        </p:nvSpPr>
        <p:spPr bwMode="auto">
          <a:xfrm>
            <a:off x="6591300" y="4862513"/>
            <a:ext cx="1625600" cy="493712"/>
          </a:xfrm>
          <a:prstGeom prst="ellipse">
            <a:avLst/>
          </a:prstGeom>
          <a:noFill/>
          <a:ln w="25400">
            <a:solidFill>
              <a:srgbClr val="0118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grpSp>
        <p:nvGrpSpPr>
          <p:cNvPr id="24593" name="Group 64"/>
          <p:cNvGrpSpPr>
            <a:grpSpLocks/>
          </p:cNvGrpSpPr>
          <p:nvPr/>
        </p:nvGrpSpPr>
        <p:grpSpPr bwMode="auto">
          <a:xfrm>
            <a:off x="8170864" y="2822575"/>
            <a:ext cx="2511425" cy="1714500"/>
            <a:chOff x="4187" y="1778"/>
            <a:chExt cx="1582" cy="1080"/>
          </a:xfrm>
        </p:grpSpPr>
        <p:sp>
          <p:nvSpPr>
            <p:cNvPr id="24605" name="Text Box 41"/>
            <p:cNvSpPr txBox="1">
              <a:spLocks noChangeArrowheads="1"/>
            </p:cNvSpPr>
            <p:nvPr/>
          </p:nvSpPr>
          <p:spPr bwMode="auto">
            <a:xfrm>
              <a:off x="4769" y="1778"/>
              <a:ext cx="23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a:latin typeface="Times New Roman" panose="02020603050405020304" pitchFamily="18" charset="0"/>
                </a:rPr>
                <a:t>S</a:t>
              </a:r>
            </a:p>
          </p:txBody>
        </p:sp>
        <p:sp>
          <p:nvSpPr>
            <p:cNvPr id="24606" name="Rectangle 42"/>
            <p:cNvSpPr>
              <a:spLocks noChangeArrowheads="1"/>
            </p:cNvSpPr>
            <p:nvPr/>
          </p:nvSpPr>
          <p:spPr bwMode="auto">
            <a:xfrm>
              <a:off x="4187" y="2531"/>
              <a:ext cx="15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  S</a:t>
              </a:r>
              <a:r>
                <a:rPr lang="en-US" altLang="zh-CN" sz="2800" b="1" baseline="-25000">
                  <a:latin typeface="Times New Roman" panose="02020603050405020304" pitchFamily="18" charset="0"/>
                </a:rPr>
                <a:t>1        </a:t>
              </a:r>
              <a:r>
                <a:rPr lang="en-US" altLang="zh-CN" sz="2800" b="1">
                  <a:latin typeface="Times New Roman" panose="02020603050405020304" pitchFamily="18" charset="0"/>
                </a:rPr>
                <a:t>S</a:t>
              </a:r>
              <a:r>
                <a:rPr lang="en-US" altLang="zh-CN" sz="2800" b="1" baseline="-25000">
                  <a:latin typeface="Times New Roman" panose="02020603050405020304" pitchFamily="18" charset="0"/>
                </a:rPr>
                <a:t>2  </a:t>
              </a:r>
              <a:r>
                <a:rPr lang="en-US" altLang="zh-CN" sz="2800" b="1">
                  <a:latin typeface="Times New Roman" panose="02020603050405020304" pitchFamily="18" charset="0"/>
                </a:rPr>
                <a:t>…</a:t>
              </a:r>
              <a:endParaRPr lang="zh-CN" altLang="en-US" sz="2800" b="1">
                <a:latin typeface="Times New Roman" panose="02020603050405020304" pitchFamily="18" charset="0"/>
              </a:endParaRPr>
            </a:p>
          </p:txBody>
        </p:sp>
        <p:sp>
          <p:nvSpPr>
            <p:cNvPr id="24607" name="Line 43"/>
            <p:cNvSpPr>
              <a:spLocks noChangeShapeType="1"/>
            </p:cNvSpPr>
            <p:nvPr/>
          </p:nvSpPr>
          <p:spPr bwMode="auto">
            <a:xfrm flipH="1" flipV="1">
              <a:off x="4891" y="2042"/>
              <a:ext cx="1" cy="16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8" name="Line 44"/>
            <p:cNvSpPr>
              <a:spLocks noChangeShapeType="1"/>
            </p:cNvSpPr>
            <p:nvPr/>
          </p:nvSpPr>
          <p:spPr bwMode="auto">
            <a:xfrm flipH="1">
              <a:off x="4650" y="2454"/>
              <a:ext cx="184" cy="12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9" name="Line 45"/>
            <p:cNvSpPr>
              <a:spLocks noChangeShapeType="1"/>
            </p:cNvSpPr>
            <p:nvPr/>
          </p:nvSpPr>
          <p:spPr bwMode="auto">
            <a:xfrm>
              <a:off x="4940" y="2449"/>
              <a:ext cx="198" cy="10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0" name="Rectangle 46"/>
            <p:cNvSpPr>
              <a:spLocks noChangeArrowheads="1"/>
            </p:cNvSpPr>
            <p:nvPr/>
          </p:nvSpPr>
          <p:spPr bwMode="auto">
            <a:xfrm>
              <a:off x="4371" y="2097"/>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24611" name="Line 47"/>
            <p:cNvSpPr>
              <a:spLocks noChangeShapeType="1"/>
            </p:cNvSpPr>
            <p:nvPr/>
          </p:nvSpPr>
          <p:spPr bwMode="auto">
            <a:xfrm flipH="1">
              <a:off x="4575" y="2038"/>
              <a:ext cx="205" cy="1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2" name="Rectangle 48"/>
            <p:cNvSpPr>
              <a:spLocks noChangeArrowheads="1"/>
            </p:cNvSpPr>
            <p:nvPr/>
          </p:nvSpPr>
          <p:spPr bwMode="auto">
            <a:xfrm>
              <a:off x="5140" y="2095"/>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24613" name="Line 49"/>
            <p:cNvSpPr>
              <a:spLocks noChangeShapeType="1"/>
            </p:cNvSpPr>
            <p:nvPr/>
          </p:nvSpPr>
          <p:spPr bwMode="auto">
            <a:xfrm>
              <a:off x="5000" y="2039"/>
              <a:ext cx="292" cy="1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4" name="Rectangle 51"/>
            <p:cNvSpPr>
              <a:spLocks noChangeArrowheads="1"/>
            </p:cNvSpPr>
            <p:nvPr/>
          </p:nvSpPr>
          <p:spPr bwMode="auto">
            <a:xfrm>
              <a:off x="4763" y="2167"/>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a:latin typeface="Times New Roman" panose="02020603050405020304" pitchFamily="18" charset="0"/>
                </a:rPr>
                <a:t>A</a:t>
              </a:r>
              <a:endParaRPr lang="zh-CN" altLang="en-US" sz="2800" b="1" baseline="-25000">
                <a:latin typeface="Times New Roman" panose="02020603050405020304" pitchFamily="18" charset="0"/>
              </a:endParaRPr>
            </a:p>
          </p:txBody>
        </p:sp>
      </p:grpSp>
      <p:grpSp>
        <p:nvGrpSpPr>
          <p:cNvPr id="24594" name="Group 65"/>
          <p:cNvGrpSpPr>
            <a:grpSpLocks/>
          </p:cNvGrpSpPr>
          <p:nvPr/>
        </p:nvGrpSpPr>
        <p:grpSpPr bwMode="auto">
          <a:xfrm>
            <a:off x="8201026" y="4567238"/>
            <a:ext cx="2511425" cy="1714500"/>
            <a:chOff x="4187" y="1778"/>
            <a:chExt cx="1582" cy="1080"/>
          </a:xfrm>
        </p:grpSpPr>
        <p:sp>
          <p:nvSpPr>
            <p:cNvPr id="24595" name="Text Box 66"/>
            <p:cNvSpPr txBox="1">
              <a:spLocks noChangeArrowheads="1"/>
            </p:cNvSpPr>
            <p:nvPr/>
          </p:nvSpPr>
          <p:spPr bwMode="auto">
            <a:xfrm>
              <a:off x="4769" y="1778"/>
              <a:ext cx="23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2800" b="1">
                  <a:latin typeface="Times New Roman" panose="02020603050405020304" pitchFamily="18" charset="0"/>
                </a:rPr>
                <a:t>S</a:t>
              </a:r>
            </a:p>
          </p:txBody>
        </p:sp>
        <p:sp>
          <p:nvSpPr>
            <p:cNvPr id="24596" name="Rectangle 67"/>
            <p:cNvSpPr>
              <a:spLocks noChangeArrowheads="1"/>
            </p:cNvSpPr>
            <p:nvPr/>
          </p:nvSpPr>
          <p:spPr bwMode="auto">
            <a:xfrm>
              <a:off x="4187" y="2531"/>
              <a:ext cx="15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  S</a:t>
              </a:r>
              <a:r>
                <a:rPr lang="en-US" altLang="zh-CN" sz="2800" b="1" baseline="-25000">
                  <a:latin typeface="Times New Roman" panose="02020603050405020304" pitchFamily="18" charset="0"/>
                </a:rPr>
                <a:t>2        </a:t>
              </a:r>
              <a:r>
                <a:rPr lang="en-US" altLang="zh-CN" sz="2800" b="1">
                  <a:latin typeface="Times New Roman" panose="02020603050405020304" pitchFamily="18" charset="0"/>
                </a:rPr>
                <a:t>S</a:t>
              </a:r>
              <a:r>
                <a:rPr lang="en-US" altLang="zh-CN" sz="2800" b="1" baseline="-25000">
                  <a:latin typeface="Times New Roman" panose="02020603050405020304" pitchFamily="18" charset="0"/>
                </a:rPr>
                <a:t>1  </a:t>
              </a:r>
              <a:r>
                <a:rPr lang="en-US" altLang="zh-CN" sz="2800" b="1">
                  <a:latin typeface="Times New Roman" panose="02020603050405020304" pitchFamily="18" charset="0"/>
                </a:rPr>
                <a:t>…</a:t>
              </a:r>
              <a:endParaRPr lang="zh-CN" altLang="en-US" sz="2800" b="1">
                <a:latin typeface="Times New Roman" panose="02020603050405020304" pitchFamily="18" charset="0"/>
              </a:endParaRPr>
            </a:p>
          </p:txBody>
        </p:sp>
        <p:sp>
          <p:nvSpPr>
            <p:cNvPr id="24597" name="Line 68"/>
            <p:cNvSpPr>
              <a:spLocks noChangeShapeType="1"/>
            </p:cNvSpPr>
            <p:nvPr/>
          </p:nvSpPr>
          <p:spPr bwMode="auto">
            <a:xfrm flipH="1" flipV="1">
              <a:off x="4891" y="2042"/>
              <a:ext cx="1" cy="16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8" name="Line 69"/>
            <p:cNvSpPr>
              <a:spLocks noChangeShapeType="1"/>
            </p:cNvSpPr>
            <p:nvPr/>
          </p:nvSpPr>
          <p:spPr bwMode="auto">
            <a:xfrm flipH="1">
              <a:off x="4650" y="2454"/>
              <a:ext cx="184" cy="12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9" name="Line 70"/>
            <p:cNvSpPr>
              <a:spLocks noChangeShapeType="1"/>
            </p:cNvSpPr>
            <p:nvPr/>
          </p:nvSpPr>
          <p:spPr bwMode="auto">
            <a:xfrm>
              <a:off x="4940" y="2449"/>
              <a:ext cx="198" cy="10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0" name="Rectangle 71"/>
            <p:cNvSpPr>
              <a:spLocks noChangeArrowheads="1"/>
            </p:cNvSpPr>
            <p:nvPr/>
          </p:nvSpPr>
          <p:spPr bwMode="auto">
            <a:xfrm>
              <a:off x="4371" y="2097"/>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24601" name="Line 72"/>
            <p:cNvSpPr>
              <a:spLocks noChangeShapeType="1"/>
            </p:cNvSpPr>
            <p:nvPr/>
          </p:nvSpPr>
          <p:spPr bwMode="auto">
            <a:xfrm flipH="1">
              <a:off x="4575" y="2038"/>
              <a:ext cx="205" cy="1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2" name="Rectangle 73"/>
            <p:cNvSpPr>
              <a:spLocks noChangeArrowheads="1"/>
            </p:cNvSpPr>
            <p:nvPr/>
          </p:nvSpPr>
          <p:spPr bwMode="auto">
            <a:xfrm>
              <a:off x="5140" y="2095"/>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en-US" altLang="zh-CN" sz="2800" b="1">
                  <a:latin typeface="Times New Roman" panose="02020603050405020304" pitchFamily="18" charset="0"/>
                </a:rPr>
                <a:t>…</a:t>
              </a:r>
              <a:endParaRPr lang="en-US" altLang="zh-CN" sz="2800" b="1" baseline="-25000">
                <a:latin typeface="Times New Roman" panose="02020603050405020304" pitchFamily="18" charset="0"/>
              </a:endParaRPr>
            </a:p>
          </p:txBody>
        </p:sp>
        <p:sp>
          <p:nvSpPr>
            <p:cNvPr id="24603" name="Line 74"/>
            <p:cNvSpPr>
              <a:spLocks noChangeShapeType="1"/>
            </p:cNvSpPr>
            <p:nvPr/>
          </p:nvSpPr>
          <p:spPr bwMode="auto">
            <a:xfrm>
              <a:off x="5000" y="2039"/>
              <a:ext cx="292" cy="1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4" name="Rectangle 75"/>
            <p:cNvSpPr>
              <a:spLocks noChangeArrowheads="1"/>
            </p:cNvSpPr>
            <p:nvPr/>
          </p:nvSpPr>
          <p:spPr bwMode="auto">
            <a:xfrm>
              <a:off x="4763" y="2167"/>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hlink"/>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a:latin typeface="Times New Roman" panose="02020603050405020304" pitchFamily="18" charset="0"/>
                </a:rPr>
                <a:t>A</a:t>
              </a:r>
              <a:endParaRPr lang="zh-CN" altLang="en-US" sz="2800" b="1" baseline="-25000">
                <a:latin typeface="Times New Roman" panose="02020603050405020304" pitchFamily="18" charset="0"/>
              </a:endParaRPr>
            </a:p>
          </p:txBody>
        </p:sp>
      </p:grpSp>
    </p:spTree>
    <p:extLst>
      <p:ext uri="{BB962C8B-B14F-4D97-AF65-F5344CB8AC3E}">
        <p14:creationId xmlns:p14="http://schemas.microsoft.com/office/powerpoint/2010/main" val="2646920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4629"/>
                                        </p:tgtEl>
                                        <p:attrNameLst>
                                          <p:attrName>style.visibility</p:attrName>
                                        </p:attrNameLst>
                                      </p:cBhvr>
                                      <p:to>
                                        <p:strVal val="visible"/>
                                      </p:to>
                                    </p:set>
                                    <p:animEffect transition="in" filter="blinds(horizontal)">
                                      <p:cBhvr>
                                        <p:cTn id="7" dur="500"/>
                                        <p:tgtEl>
                                          <p:spTgt spid="494629"/>
                                        </p:tgtEl>
                                      </p:cBhvr>
                                    </p:animEffect>
                                  </p:childTnLst>
                                </p:cTn>
                              </p:par>
                              <p:par>
                                <p:cTn id="8" presetID="3" presetClass="entr" presetSubtype="10" fill="hold" nodeType="withEffect">
                                  <p:stCondLst>
                                    <p:cond delay="0"/>
                                  </p:stCondLst>
                                  <p:childTnLst>
                                    <p:set>
                                      <p:cBhvr>
                                        <p:cTn id="9" dur="1" fill="hold">
                                          <p:stCondLst>
                                            <p:cond delay="0"/>
                                          </p:stCondLst>
                                        </p:cTn>
                                        <p:tgtEl>
                                          <p:spTgt spid="494631"/>
                                        </p:tgtEl>
                                        <p:attrNameLst>
                                          <p:attrName>style.visibility</p:attrName>
                                        </p:attrNameLst>
                                      </p:cBhvr>
                                      <p:to>
                                        <p:strVal val="visible"/>
                                      </p:to>
                                    </p:set>
                                    <p:animEffect transition="in" filter="blinds(horizontal)">
                                      <p:cBhvr>
                                        <p:cTn id="10" dur="500"/>
                                        <p:tgtEl>
                                          <p:spTgt spid="494631"/>
                                        </p:tgtEl>
                                      </p:cBhvr>
                                    </p:animEffect>
                                  </p:childTnLst>
                                </p:cTn>
                              </p:par>
                              <p:par>
                                <p:cTn id="11" presetID="3" presetClass="entr" presetSubtype="10" fill="hold" nodeType="withEffect">
                                  <p:stCondLst>
                                    <p:cond delay="0"/>
                                  </p:stCondLst>
                                  <p:childTnLst>
                                    <p:set>
                                      <p:cBhvr>
                                        <p:cTn id="12" dur="1" fill="hold">
                                          <p:stCondLst>
                                            <p:cond delay="0"/>
                                          </p:stCondLst>
                                        </p:cTn>
                                        <p:tgtEl>
                                          <p:spTgt spid="494632"/>
                                        </p:tgtEl>
                                        <p:attrNameLst>
                                          <p:attrName>style.visibility</p:attrName>
                                        </p:attrNameLst>
                                      </p:cBhvr>
                                      <p:to>
                                        <p:strVal val="visible"/>
                                      </p:to>
                                    </p:set>
                                    <p:animEffect transition="in" filter="blinds(horizontal)">
                                      <p:cBhvr>
                                        <p:cTn id="13" dur="500"/>
                                        <p:tgtEl>
                                          <p:spTgt spid="4946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94630"/>
                                        </p:tgtEl>
                                        <p:attrNameLst>
                                          <p:attrName>style.visibility</p:attrName>
                                        </p:attrNameLst>
                                      </p:cBhvr>
                                      <p:to>
                                        <p:strVal val="visible"/>
                                      </p:to>
                                    </p:set>
                                    <p:animEffect transition="in" filter="blinds(horizontal)">
                                      <p:cBhvr>
                                        <p:cTn id="16" dur="500"/>
                                        <p:tgtEl>
                                          <p:spTgt spid="494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29" grpId="0"/>
      <p:bldP spid="494630" grpId="0"/>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8C0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15601</TotalTime>
  <Words>5926</Words>
  <Application>Microsoft Office PowerPoint</Application>
  <PresentationFormat>宽屏</PresentationFormat>
  <Paragraphs>821</Paragraphs>
  <Slides>55</Slides>
  <Notes>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55</vt:i4>
      </vt:variant>
    </vt:vector>
  </HeadingPairs>
  <TitlesOfParts>
    <vt:vector size="73" baseType="lpstr">
      <vt:lpstr>方正正粗黑简体</vt:lpstr>
      <vt:lpstr>黑体</vt:lpstr>
      <vt:lpstr>华文楷体</vt:lpstr>
      <vt:lpstr>华文细黑</vt:lpstr>
      <vt:lpstr>楷体</vt:lpstr>
      <vt:lpstr>楷体_GB2312</vt:lpstr>
      <vt:lpstr>宋体</vt:lpstr>
      <vt:lpstr>微软雅黑</vt:lpstr>
      <vt:lpstr>Arial</vt:lpstr>
      <vt:lpstr>Calibri</vt:lpstr>
      <vt:lpstr>Calibri Light</vt:lpstr>
      <vt:lpstr>Symbol</vt:lpstr>
      <vt:lpstr>Times New Roman</vt:lpstr>
      <vt:lpstr>Wingdings</vt:lpstr>
      <vt:lpstr>Wingdings 2</vt:lpstr>
      <vt:lpstr>1_Office 主题</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zhanghong</dc:creator>
  <cp:keywords/>
  <dc:description/>
  <cp:lastModifiedBy>jly</cp:lastModifiedBy>
  <cp:revision>940</cp:revision>
  <dcterms:created xsi:type="dcterms:W3CDTF">2015-10-08T06:42:00Z</dcterms:created>
  <dcterms:modified xsi:type="dcterms:W3CDTF">2021-05-06T12:56:15Z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